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0" r:id="rId2"/>
    <p:sldMasterId id="2147483712" r:id="rId3"/>
  </p:sldMasterIdLst>
  <p:notesMasterIdLst>
    <p:notesMasterId r:id="rId72"/>
  </p:notesMasterIdLst>
  <p:sldIdLst>
    <p:sldId id="256" r:id="rId4"/>
    <p:sldId id="257" r:id="rId5"/>
    <p:sldId id="258" r:id="rId6"/>
    <p:sldId id="259" r:id="rId7"/>
    <p:sldId id="46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1"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491" r:id="rId41"/>
    <p:sldId id="492" r:id="rId42"/>
    <p:sldId id="493" r:id="rId43"/>
    <p:sldId id="494" r:id="rId44"/>
    <p:sldId id="495" r:id="rId45"/>
    <p:sldId id="496" r:id="rId46"/>
    <p:sldId id="497" r:id="rId47"/>
    <p:sldId id="499" r:id="rId48"/>
    <p:sldId id="475" r:id="rId49"/>
    <p:sldId id="477" r:id="rId50"/>
    <p:sldId id="500" r:id="rId51"/>
    <p:sldId id="501" r:id="rId52"/>
    <p:sldId id="502" r:id="rId53"/>
    <p:sldId id="503" r:id="rId54"/>
    <p:sldId id="504" r:id="rId55"/>
    <p:sldId id="481" r:id="rId56"/>
    <p:sldId id="482" r:id="rId57"/>
    <p:sldId id="483" r:id="rId58"/>
    <p:sldId id="488" r:id="rId59"/>
    <p:sldId id="476" r:id="rId60"/>
    <p:sldId id="484" r:id="rId61"/>
    <p:sldId id="397" r:id="rId62"/>
    <p:sldId id="398" r:id="rId63"/>
    <p:sldId id="399" r:id="rId64"/>
    <p:sldId id="400" r:id="rId65"/>
    <p:sldId id="401" r:id="rId66"/>
    <p:sldId id="427" r:id="rId67"/>
    <p:sldId id="420" r:id="rId68"/>
    <p:sldId id="489" r:id="rId69"/>
    <p:sldId id="490" r:id="rId70"/>
    <p:sldId id="487" r:id="rId7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4612" autoAdjust="0"/>
  </p:normalViewPr>
  <p:slideViewPr>
    <p:cSldViewPr snapToGrid="0">
      <p:cViewPr varScale="1">
        <p:scale>
          <a:sx n="60" d="100"/>
          <a:sy n="60" d="100"/>
        </p:scale>
        <p:origin x="165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FB606-1B96-4748-90F4-068DA54C8E1F}" type="datetimeFigureOut">
              <a:rPr lang="es-ES" smtClean="0"/>
              <a:t>16/12/2024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1B935-1A43-4AF8-AF9C-D25D93C9D75F}" type="slidenum">
              <a:rPr lang="es-ES" smtClean="0"/>
              <a:t>‹Nº›</a:t>
            </a:fld>
            <a:endParaRPr lang="es-ES"/>
          </a:p>
        </p:txBody>
      </p:sp>
    </p:spTree>
    <p:extLst>
      <p:ext uri="{BB962C8B-B14F-4D97-AF65-F5344CB8AC3E}">
        <p14:creationId xmlns:p14="http://schemas.microsoft.com/office/powerpoint/2010/main" val="862347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docker.com/compose/"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yaml.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ithub.com/es/rest/repos#create-a-repository-dispatch-event"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storage/bind-mount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docker.com/storage/volumes/" TargetMode="External"/><Relationship Id="rId4" Type="http://schemas.openxmlformats.org/officeDocument/2006/relationships/hyperlink" Target="https://keepcoding.io/blog/que-es-docker-bind-moun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xenter.com/jax-awards-2015"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atlassian.com/es/continuous-delive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GB" b="0" i="0" dirty="0" err="1">
                <a:solidFill>
                  <a:srgbClr val="374151"/>
                </a:solidFill>
                <a:effectLst/>
                <a:latin typeface="Söhne"/>
              </a:rPr>
              <a:t>Hacer</a:t>
            </a:r>
            <a:r>
              <a:rPr lang="en-GB" b="0" i="0" dirty="0">
                <a:solidFill>
                  <a:srgbClr val="374151"/>
                </a:solidFill>
                <a:effectLst/>
                <a:latin typeface="Söhne"/>
              </a:rPr>
              <a:t> </a:t>
            </a:r>
            <a:r>
              <a:rPr lang="en-GB" b="0" i="0" dirty="0" err="1">
                <a:solidFill>
                  <a:srgbClr val="374151"/>
                </a:solidFill>
                <a:effectLst/>
                <a:latin typeface="Söhne"/>
              </a:rPr>
              <a:t>esto</a:t>
            </a:r>
            <a:r>
              <a:rPr lang="en-GB" b="0" i="0" dirty="0">
                <a:solidFill>
                  <a:srgbClr val="374151"/>
                </a:solidFill>
                <a:effectLst/>
                <a:latin typeface="Söhne"/>
              </a:rPr>
              <a:t> https://www.themachinelearners.com/docker-para-principiantes/</a:t>
            </a:r>
          </a:p>
          <a:p>
            <a:pPr algn="l"/>
            <a:endParaRPr lang="en-GB" b="0" i="0" dirty="0">
              <a:solidFill>
                <a:srgbClr val="374151"/>
              </a:solidFill>
              <a:effectLst/>
              <a:latin typeface="Söhne"/>
            </a:endParaRPr>
          </a:p>
          <a:p>
            <a:pPr algn="l"/>
            <a:r>
              <a:rPr lang="en-GB" b="0" i="0" dirty="0">
                <a:solidFill>
                  <a:srgbClr val="374151"/>
                </a:solidFill>
                <a:effectLst/>
                <a:latin typeface="Söhne"/>
              </a:rPr>
              <a:t>En </a:t>
            </a:r>
            <a:r>
              <a:rPr lang="en-GB" b="0" i="0" dirty="0" err="1">
                <a:solidFill>
                  <a:srgbClr val="374151"/>
                </a:solidFill>
                <a:effectLst/>
                <a:latin typeface="Söhne"/>
              </a:rPr>
              <a:t>playwithdocker</a:t>
            </a:r>
            <a:r>
              <a:rPr lang="en-GB" b="0" i="0" dirty="0">
                <a:solidFill>
                  <a:srgbClr val="374151"/>
                </a:solidFill>
                <a:effectLst/>
                <a:latin typeface="Söhne"/>
              </a:rPr>
              <a:t>, </a:t>
            </a:r>
            <a:r>
              <a:rPr lang="en-GB" b="0" i="0" dirty="0" err="1">
                <a:solidFill>
                  <a:srgbClr val="374151"/>
                </a:solidFill>
                <a:effectLst/>
                <a:latin typeface="Söhne"/>
              </a:rPr>
              <a:t>decirles</a:t>
            </a:r>
            <a:r>
              <a:rPr lang="en-GB" b="0" i="0" dirty="0">
                <a:solidFill>
                  <a:srgbClr val="374151"/>
                </a:solidFill>
                <a:effectLst/>
                <a:latin typeface="Söhne"/>
              </a:rPr>
              <a:t> que se </a:t>
            </a:r>
            <a:r>
              <a:rPr lang="en-GB" b="0" i="0" dirty="0" err="1">
                <a:solidFill>
                  <a:srgbClr val="374151"/>
                </a:solidFill>
                <a:effectLst/>
                <a:latin typeface="Söhne"/>
              </a:rPr>
              <a:t>abran</a:t>
            </a:r>
            <a:r>
              <a:rPr lang="en-GB" b="0" i="0" dirty="0">
                <a:solidFill>
                  <a:srgbClr val="374151"/>
                </a:solidFill>
                <a:effectLst/>
                <a:latin typeface="Söhne"/>
              </a:rPr>
              <a:t> </a:t>
            </a:r>
            <a:r>
              <a:rPr lang="en-GB" b="0" i="0" dirty="0" err="1">
                <a:solidFill>
                  <a:srgbClr val="374151"/>
                </a:solidFill>
                <a:effectLst/>
                <a:latin typeface="Söhne"/>
              </a:rPr>
              <a:t>una</a:t>
            </a:r>
            <a:r>
              <a:rPr lang="en-GB" b="0" i="0" dirty="0">
                <a:solidFill>
                  <a:srgbClr val="374151"/>
                </a:solidFill>
                <a:effectLst/>
                <a:latin typeface="Söhne"/>
              </a:rPr>
              <a:t> </a:t>
            </a:r>
            <a:r>
              <a:rPr lang="en-GB" b="0" i="0" dirty="0" err="1">
                <a:solidFill>
                  <a:srgbClr val="374151"/>
                </a:solidFill>
                <a:effectLst/>
                <a:latin typeface="Söhne"/>
              </a:rPr>
              <a:t>cuenta</a:t>
            </a:r>
            <a:endParaRPr lang="en-GB" b="0" i="0" dirty="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36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u="sng" dirty="0">
                <a:solidFill>
                  <a:srgbClr val="000000"/>
                </a:solidFill>
                <a:effectLst/>
                <a:latin typeface="Roboto" panose="02000000000000000000" pitchFamily="2" charset="0"/>
                <a:hlinkClick r:id="rId3"/>
              </a:rPr>
              <a:t>Docker </a:t>
            </a:r>
            <a:r>
              <a:rPr lang="es-ES" b="0" i="0" u="sng" dirty="0" err="1">
                <a:solidFill>
                  <a:srgbClr val="000000"/>
                </a:solidFill>
                <a:effectLst/>
                <a:latin typeface="Roboto" panose="02000000000000000000" pitchFamily="2" charset="0"/>
                <a:hlinkClick r:id="rId3"/>
              </a:rPr>
              <a:t>Compose</a:t>
            </a:r>
            <a:r>
              <a:rPr lang="es-ES" b="0" i="0" dirty="0">
                <a:solidFill>
                  <a:srgbClr val="000000"/>
                </a:solidFill>
                <a:effectLst/>
                <a:latin typeface="Roboto" panose="02000000000000000000" pitchFamily="2" charset="0"/>
              </a:rPr>
              <a:t> es una herramienta que le ayuda a definir y compartir aplicaciones de múltiples contenedores. Con </a:t>
            </a:r>
            <a:r>
              <a:rPr lang="es-ES" b="0" i="0" dirty="0" err="1">
                <a:solidFill>
                  <a:srgbClr val="000000"/>
                </a:solidFill>
                <a:effectLst/>
                <a:latin typeface="Roboto" panose="02000000000000000000" pitchFamily="2" charset="0"/>
              </a:rPr>
              <a:t>Compose</a:t>
            </a:r>
            <a:r>
              <a:rPr lang="es-ES" b="0" i="0" dirty="0">
                <a:solidFill>
                  <a:srgbClr val="000000"/>
                </a:solidFill>
                <a:effectLst/>
                <a:latin typeface="Roboto" panose="02000000000000000000" pitchFamily="2" charset="0"/>
              </a:rPr>
              <a:t>, puedes crear un archivo YAML para definir los servicios y con un solo comando, puedes activar o desactivar todo.</a:t>
            </a:r>
          </a:p>
          <a:p>
            <a:pPr algn="l"/>
            <a:r>
              <a:rPr lang="es-ES" b="0" i="0" dirty="0">
                <a:solidFill>
                  <a:srgbClr val="000000"/>
                </a:solidFill>
                <a:effectLst/>
                <a:latin typeface="Roboto" panose="02000000000000000000" pitchFamily="2" charset="0"/>
              </a:rPr>
              <a:t>La gran ventaja de usar </a:t>
            </a:r>
            <a:r>
              <a:rPr lang="es-ES" b="0" i="0" dirty="0" err="1">
                <a:solidFill>
                  <a:srgbClr val="000000"/>
                </a:solidFill>
                <a:effectLst/>
                <a:latin typeface="Roboto" panose="02000000000000000000" pitchFamily="2" charset="0"/>
              </a:rPr>
              <a:t>Compose</a:t>
            </a:r>
            <a:r>
              <a:rPr lang="es-ES" b="0" i="0" dirty="0">
                <a:solidFill>
                  <a:srgbClr val="000000"/>
                </a:solidFill>
                <a:effectLst/>
                <a:latin typeface="Roboto" panose="02000000000000000000" pitchFamily="2" charset="0"/>
              </a:rPr>
              <a:t> es que puede definir la pila de su aplicación en un archivo, mantenerla en la raíz del repositorio de su proyecto (ahora tiene control de versión) y permitir fácilmente que otra persona contribuya a su proyecto. Alguien sólo necesitaría clonar su repositorio e iniciar la aplicación usando </a:t>
            </a:r>
            <a:r>
              <a:rPr lang="es-ES" b="0" i="0" dirty="0" err="1">
                <a:solidFill>
                  <a:srgbClr val="000000"/>
                </a:solidFill>
                <a:effectLst/>
                <a:latin typeface="Roboto" panose="02000000000000000000" pitchFamily="2" charset="0"/>
              </a:rPr>
              <a:t>Compose</a:t>
            </a:r>
            <a:r>
              <a:rPr lang="es-ES" b="0" i="0" dirty="0">
                <a:solidFill>
                  <a:srgbClr val="000000"/>
                </a:solidFill>
                <a:effectLst/>
                <a:latin typeface="Roboto" panose="02000000000000000000" pitchFamily="2" charset="0"/>
              </a:rPr>
              <a:t>. De hecho, es posible que veas bastantes proyectos en GitHub/</a:t>
            </a:r>
            <a:r>
              <a:rPr lang="es-ES" b="0" i="0" dirty="0" err="1">
                <a:solidFill>
                  <a:srgbClr val="000000"/>
                </a:solidFill>
                <a:effectLst/>
                <a:latin typeface="Roboto" panose="02000000000000000000" pitchFamily="2" charset="0"/>
              </a:rPr>
              <a:t>GitLab</a:t>
            </a:r>
            <a:r>
              <a:rPr lang="es-ES" b="0" i="0" dirty="0">
                <a:solidFill>
                  <a:srgbClr val="000000"/>
                </a:solidFill>
                <a:effectLst/>
                <a:latin typeface="Roboto" panose="02000000000000000000" pitchFamily="2" charset="0"/>
              </a:rPr>
              <a:t> haciendo exactamente esto ahora.</a:t>
            </a:r>
          </a:p>
          <a:p>
            <a:pPr algn="l"/>
            <a:endParaRPr lang="es-ES" b="0" i="0" dirty="0">
              <a:solidFill>
                <a:srgbClr val="000000"/>
              </a:solidFill>
              <a:effectLst/>
              <a:latin typeface="Roboto" panose="02000000000000000000" pitchFamily="2" charset="0"/>
            </a:endParaRPr>
          </a:p>
          <a:p>
            <a:pPr algn="l" fontAlgn="base"/>
            <a:r>
              <a:rPr lang="es-ES" b="1" i="0" dirty="0">
                <a:solidFill>
                  <a:srgbClr val="2D5C88"/>
                </a:solidFill>
                <a:effectLst/>
                <a:latin typeface="inherit"/>
              </a:rPr>
              <a:t>¿Qué es un fichero con extensión YAML? </a:t>
            </a:r>
            <a:r>
              <a:rPr lang="es-ES" b="0" i="0" dirty="0">
                <a:solidFill>
                  <a:srgbClr val="666666"/>
                </a:solidFill>
                <a:effectLst/>
                <a:latin typeface="open sans" panose="020B0606030504020204" pitchFamily="34" charset="0"/>
              </a:rPr>
              <a:t> YAML es un acrónimo que significa </a:t>
            </a:r>
            <a:r>
              <a:rPr lang="es-ES" b="0" i="1" dirty="0" err="1">
                <a:solidFill>
                  <a:srgbClr val="666666"/>
                </a:solidFill>
                <a:effectLst/>
                <a:latin typeface="inherit"/>
              </a:rPr>
              <a:t>Ain’t</a:t>
            </a:r>
            <a:r>
              <a:rPr lang="es-ES" b="0" i="1" dirty="0">
                <a:solidFill>
                  <a:srgbClr val="666666"/>
                </a:solidFill>
                <a:effectLst/>
                <a:latin typeface="inherit"/>
              </a:rPr>
              <a:t> </a:t>
            </a:r>
            <a:r>
              <a:rPr lang="es-ES" b="0" i="1" dirty="0" err="1">
                <a:solidFill>
                  <a:srgbClr val="666666"/>
                </a:solidFill>
                <a:effectLst/>
                <a:latin typeface="inherit"/>
              </a:rPr>
              <a:t>Markup</a:t>
            </a:r>
            <a:r>
              <a:rPr lang="es-ES" b="0" i="1" dirty="0">
                <a:solidFill>
                  <a:srgbClr val="666666"/>
                </a:solidFill>
                <a:effectLst/>
                <a:latin typeface="inherit"/>
              </a:rPr>
              <a:t> </a:t>
            </a:r>
            <a:r>
              <a:rPr lang="es-ES" b="0" i="1" dirty="0" err="1">
                <a:solidFill>
                  <a:srgbClr val="666666"/>
                </a:solidFill>
                <a:effectLst/>
                <a:latin typeface="inherit"/>
              </a:rPr>
              <a:t>Languaje</a:t>
            </a:r>
            <a:r>
              <a:rPr lang="es-ES" b="0" i="1" dirty="0">
                <a:solidFill>
                  <a:srgbClr val="666666"/>
                </a:solidFill>
                <a:effectLst/>
                <a:latin typeface="inherit"/>
              </a:rPr>
              <a:t> (YAML no es un leguaje de marcas)</a:t>
            </a:r>
            <a:r>
              <a:rPr lang="es-ES" b="0" i="0" dirty="0">
                <a:solidFill>
                  <a:srgbClr val="666666"/>
                </a:solidFill>
                <a:effectLst/>
                <a:latin typeface="open sans" panose="020B0606030504020204" pitchFamily="34" charset="0"/>
              </a:rPr>
              <a:t>. Se trata de un estándar de serialización de datos amigable para todos los lenguajes de programación. Más </a:t>
            </a:r>
            <a:r>
              <a:rPr lang="es-ES" b="0" i="0" dirty="0" err="1">
                <a:solidFill>
                  <a:srgbClr val="666666"/>
                </a:solidFill>
                <a:effectLst/>
                <a:latin typeface="open sans" panose="020B0606030504020204" pitchFamily="34" charset="0"/>
              </a:rPr>
              <a:t>info</a:t>
            </a:r>
            <a:r>
              <a:rPr lang="es-ES" b="0" i="0" dirty="0">
                <a:solidFill>
                  <a:srgbClr val="666666"/>
                </a:solidFill>
                <a:effectLst/>
                <a:latin typeface="open sans" panose="020B0606030504020204" pitchFamily="34" charset="0"/>
              </a:rPr>
              <a:t> </a:t>
            </a:r>
            <a:r>
              <a:rPr lang="es-ES" b="0" i="0" u="none" strike="noStrike" dirty="0">
                <a:solidFill>
                  <a:srgbClr val="2D5C88"/>
                </a:solidFill>
                <a:effectLst/>
                <a:latin typeface="open sans" panose="020B0606030504020204" pitchFamily="34" charset="0"/>
                <a:hlinkClick r:id="rId4"/>
              </a:rPr>
              <a:t>yaml.org</a:t>
            </a:r>
            <a:endParaRPr lang="es-ES" b="0" i="0" dirty="0">
              <a:solidFill>
                <a:srgbClr val="666666"/>
              </a:solidFill>
              <a:effectLst/>
              <a:latin typeface="open sans" panose="020B0606030504020204" pitchFamily="34" charset="0"/>
            </a:endParaRPr>
          </a:p>
          <a:p>
            <a:pPr algn="l" fontAlgn="base"/>
            <a:r>
              <a:rPr lang="es-ES" b="1" i="0" dirty="0">
                <a:solidFill>
                  <a:srgbClr val="222222"/>
                </a:solidFill>
                <a:effectLst/>
                <a:latin typeface="open sans" panose="020B0606030504020204" pitchFamily="34" charset="0"/>
              </a:rPr>
              <a:t>¿En qué momento podemos hacer uso de Docker </a:t>
            </a:r>
            <a:r>
              <a:rPr lang="es-ES" b="1" i="0" dirty="0" err="1">
                <a:solidFill>
                  <a:srgbClr val="222222"/>
                </a:solidFill>
                <a:effectLst/>
                <a:latin typeface="open sans" panose="020B0606030504020204" pitchFamily="34" charset="0"/>
              </a:rPr>
              <a:t>Compose</a:t>
            </a:r>
            <a:r>
              <a:rPr lang="es-ES" b="1" i="0" dirty="0">
                <a:solidFill>
                  <a:srgbClr val="222222"/>
                </a:solidFill>
                <a:effectLst/>
                <a:latin typeface="open sans" panose="020B0606030504020204" pitchFamily="34" charset="0"/>
              </a:rPr>
              <a:t>?</a:t>
            </a:r>
          </a:p>
          <a:p>
            <a:pPr algn="l" fontAlgn="base">
              <a:buFont typeface="Arial" panose="020B0604020202020204" pitchFamily="34" charset="0"/>
              <a:buChar char="•"/>
            </a:pPr>
            <a:r>
              <a:rPr lang="es-ES" b="0" i="0" dirty="0">
                <a:solidFill>
                  <a:srgbClr val="666666"/>
                </a:solidFill>
                <a:effectLst/>
                <a:latin typeface="open sans" panose="020B0606030504020204" pitchFamily="34" charset="0"/>
              </a:rPr>
              <a:t>En entornos que se encuentren en </a:t>
            </a:r>
            <a:r>
              <a:rPr lang="es-ES" b="1" i="0" dirty="0">
                <a:solidFill>
                  <a:srgbClr val="2D5C88"/>
                </a:solidFill>
                <a:effectLst/>
                <a:latin typeface="inherit"/>
              </a:rPr>
              <a:t>Producción</a:t>
            </a:r>
            <a:endParaRPr lang="es-ES" b="0" i="0" dirty="0">
              <a:solidFill>
                <a:srgbClr val="666666"/>
              </a:solidFill>
              <a:effectLst/>
              <a:latin typeface="open sans" panose="020B0606030504020204" pitchFamily="34" charset="0"/>
            </a:endParaRPr>
          </a:p>
          <a:p>
            <a:pPr algn="l" fontAlgn="base">
              <a:buFont typeface="Arial" panose="020B0604020202020204" pitchFamily="34" charset="0"/>
              <a:buChar char="•"/>
            </a:pPr>
            <a:r>
              <a:rPr lang="es-ES" b="0" i="0" dirty="0">
                <a:solidFill>
                  <a:srgbClr val="666666"/>
                </a:solidFill>
                <a:effectLst/>
                <a:latin typeface="open sans" panose="020B0606030504020204" pitchFamily="34" charset="0"/>
              </a:rPr>
              <a:t>En entornos que se encuentren en </a:t>
            </a:r>
            <a:r>
              <a:rPr lang="es-ES" b="1" i="0" dirty="0">
                <a:solidFill>
                  <a:srgbClr val="2D5C88"/>
                </a:solidFill>
                <a:effectLst/>
                <a:latin typeface="inherit"/>
              </a:rPr>
              <a:t>Desarrollo</a:t>
            </a:r>
            <a:endParaRPr lang="es-ES" b="0" i="0" dirty="0">
              <a:solidFill>
                <a:srgbClr val="666666"/>
              </a:solidFill>
              <a:effectLst/>
              <a:latin typeface="open sans" panose="020B0606030504020204" pitchFamily="34" charset="0"/>
            </a:endParaRPr>
          </a:p>
          <a:p>
            <a:pPr algn="l" fontAlgn="base">
              <a:buFont typeface="Arial" panose="020B0604020202020204" pitchFamily="34" charset="0"/>
              <a:buChar char="•"/>
            </a:pPr>
            <a:r>
              <a:rPr lang="es-ES" b="0" i="0" dirty="0">
                <a:solidFill>
                  <a:srgbClr val="666666"/>
                </a:solidFill>
                <a:effectLst/>
                <a:latin typeface="open sans" panose="020B0606030504020204" pitchFamily="34" charset="0"/>
              </a:rPr>
              <a:t>En entornos que se encuentren en </a:t>
            </a:r>
            <a:r>
              <a:rPr lang="es-ES" b="1" i="0" dirty="0">
                <a:solidFill>
                  <a:srgbClr val="2D5C88"/>
                </a:solidFill>
                <a:effectLst/>
                <a:latin typeface="inherit"/>
              </a:rPr>
              <a:t>Fase de pruebas</a:t>
            </a:r>
            <a:endParaRPr lang="es-ES" b="0" i="0" dirty="0">
              <a:solidFill>
                <a:srgbClr val="666666"/>
              </a:solidFill>
              <a:effectLst/>
              <a:latin typeface="open sans" panose="020B0606030504020204" pitchFamily="34" charset="0"/>
            </a:endParaRPr>
          </a:p>
          <a:p>
            <a:pPr algn="l" fontAlgn="base">
              <a:buFont typeface="Arial" panose="020B0604020202020204" pitchFamily="34" charset="0"/>
              <a:buChar char="•"/>
            </a:pPr>
            <a:r>
              <a:rPr lang="es-ES" b="0" i="0" dirty="0">
                <a:solidFill>
                  <a:srgbClr val="666666"/>
                </a:solidFill>
                <a:effectLst/>
                <a:latin typeface="open sans" panose="020B0606030504020204" pitchFamily="34" charset="0"/>
              </a:rPr>
              <a:t>En flujos de CI </a:t>
            </a:r>
            <a:r>
              <a:rPr lang="es-ES" b="1" i="0" dirty="0">
                <a:solidFill>
                  <a:srgbClr val="2D5C88"/>
                </a:solidFill>
                <a:effectLst/>
                <a:latin typeface="inherit"/>
              </a:rPr>
              <a:t>«Integración </a:t>
            </a:r>
            <a:r>
              <a:rPr lang="es-ES" b="1" i="0" dirty="0" err="1">
                <a:solidFill>
                  <a:srgbClr val="2D5C88"/>
                </a:solidFill>
                <a:effectLst/>
                <a:latin typeface="inherit"/>
              </a:rPr>
              <a:t>Contínua</a:t>
            </a:r>
            <a:r>
              <a:rPr lang="es-ES" b="1" i="0" dirty="0">
                <a:solidFill>
                  <a:srgbClr val="2D5C88"/>
                </a:solidFill>
                <a:effectLst/>
                <a:latin typeface="inherit"/>
              </a:rPr>
              <a:t>»</a:t>
            </a:r>
            <a:endParaRPr lang="es-ES" b="0" i="0" dirty="0">
              <a:solidFill>
                <a:srgbClr val="666666"/>
              </a:solidFill>
              <a:effectLst/>
              <a:latin typeface="open sans" panose="020B0606030504020204" pitchFamily="34" charset="0"/>
            </a:endParaRPr>
          </a:p>
          <a:p>
            <a:pPr algn="l"/>
            <a:endParaRPr lang="es-ES" b="0" i="0" dirty="0">
              <a:solidFill>
                <a:srgbClr val="000000"/>
              </a:solidFill>
              <a:effectLst/>
              <a:latin typeface="Roboto" panose="02000000000000000000" pitchFamily="2" charset="0"/>
            </a:endParaRPr>
          </a:p>
          <a:p>
            <a:pPr algn="l"/>
            <a:r>
              <a:rPr lang="es-ES" b="0" i="0" dirty="0">
                <a:solidFill>
                  <a:srgbClr val="374151"/>
                </a:solidFill>
                <a:effectLst/>
                <a:latin typeface="Söhne"/>
              </a:rPr>
              <a:t>Docker </a:t>
            </a:r>
            <a:r>
              <a:rPr lang="es-ES" b="0" i="0" dirty="0" err="1">
                <a:solidFill>
                  <a:srgbClr val="374151"/>
                </a:solidFill>
                <a:effectLst/>
                <a:latin typeface="Söhne"/>
              </a:rPr>
              <a:t>Compose</a:t>
            </a:r>
            <a:r>
              <a:rPr lang="es-ES" b="0" i="0" dirty="0">
                <a:solidFill>
                  <a:srgbClr val="374151"/>
                </a:solidFill>
                <a:effectLst/>
                <a:latin typeface="Söhne"/>
              </a:rPr>
              <a:t> es una herramienta que permite definir y gestionar aplicaciones Docker de múltiples contenedores. Con Docker </a:t>
            </a:r>
            <a:r>
              <a:rPr lang="es-ES" b="0" i="0" dirty="0" err="1">
                <a:solidFill>
                  <a:srgbClr val="374151"/>
                </a:solidFill>
                <a:effectLst/>
                <a:latin typeface="Söhne"/>
              </a:rPr>
              <a:t>Compose</a:t>
            </a:r>
            <a:r>
              <a:rPr lang="es-ES" b="0" i="0" dirty="0">
                <a:solidFill>
                  <a:srgbClr val="374151"/>
                </a:solidFill>
                <a:effectLst/>
                <a:latin typeface="Söhne"/>
              </a:rPr>
              <a:t>, puedes describir la arquitectura de tu aplicación, incluidos los servicios, redes y volúmenes que la componen, utilizando un archivo YAML. Este archivo, conocido como "</a:t>
            </a:r>
            <a:r>
              <a:rPr lang="es-ES" b="0" i="0" dirty="0" err="1">
                <a:solidFill>
                  <a:srgbClr val="374151"/>
                </a:solidFill>
                <a:effectLst/>
                <a:latin typeface="Söhne"/>
              </a:rPr>
              <a:t>docker-compose.yml</a:t>
            </a:r>
            <a:r>
              <a:rPr lang="es-ES" b="0" i="0" dirty="0">
                <a:solidFill>
                  <a:srgbClr val="374151"/>
                </a:solidFill>
                <a:effectLst/>
                <a:latin typeface="Söhne"/>
              </a:rPr>
              <a:t>", define la configuración de la aplicación y cómo deben interactuar los diferentes contenedores entre sí.</a:t>
            </a:r>
          </a:p>
          <a:p>
            <a:pPr algn="l"/>
            <a:endParaRPr lang="es-ES" b="0" i="0" dirty="0">
              <a:solidFill>
                <a:srgbClr val="374151"/>
              </a:solidFill>
              <a:effectLst/>
              <a:latin typeface="Söhne"/>
            </a:endParaRPr>
          </a:p>
          <a:p>
            <a:pPr algn="l"/>
            <a:r>
              <a:rPr lang="es-ES" b="0" i="0" dirty="0">
                <a:solidFill>
                  <a:srgbClr val="374151"/>
                </a:solidFill>
                <a:effectLst/>
                <a:latin typeface="Söhne"/>
              </a:rPr>
              <a:t>Algunas características clave de Docker </a:t>
            </a:r>
            <a:r>
              <a:rPr lang="es-ES" b="0" i="0" dirty="0" err="1">
                <a:solidFill>
                  <a:srgbClr val="374151"/>
                </a:solidFill>
                <a:effectLst/>
                <a:latin typeface="Söhne"/>
              </a:rPr>
              <a:t>Compose</a:t>
            </a:r>
            <a:r>
              <a:rPr lang="es-ES" b="0" i="0" dirty="0">
                <a:solidFill>
                  <a:srgbClr val="374151"/>
                </a:solidFill>
                <a:effectLst/>
                <a:latin typeface="Söhne"/>
              </a:rPr>
              <a:t> incluyen:</a:t>
            </a:r>
          </a:p>
          <a:p>
            <a:pPr algn="l"/>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Definición declarativa</a:t>
            </a:r>
            <a:r>
              <a:rPr lang="es-ES" b="0" i="0" dirty="0">
                <a:solidFill>
                  <a:srgbClr val="374151"/>
                </a:solidFill>
                <a:effectLst/>
                <a:latin typeface="Söhne"/>
              </a:rPr>
              <a:t>: En lugar de especificar manualmente cada contenedor y configuración, puedes definir tu aplicación de forma declarativa en un archivo YAML, lo que facilita la comprensión y administración de la infraestructura.</a:t>
            </a:r>
          </a:p>
          <a:p>
            <a:pPr algn="l">
              <a:buFont typeface="+mj-lt"/>
              <a:buAutoNum type="arabicPeriod"/>
            </a:pPr>
            <a:r>
              <a:rPr lang="es-ES" b="1" i="0" dirty="0">
                <a:solidFill>
                  <a:srgbClr val="374151"/>
                </a:solidFill>
                <a:effectLst/>
                <a:latin typeface="Söhne"/>
              </a:rPr>
              <a:t>Orquestación de múltiples contenedores</a:t>
            </a:r>
            <a:r>
              <a:rPr lang="es-ES" b="0" i="0" dirty="0">
                <a:solidFill>
                  <a:srgbClr val="374151"/>
                </a:solidFill>
                <a:effectLst/>
                <a:latin typeface="Söhne"/>
              </a:rPr>
              <a:t>: Puedes definir varios servicios y sus dependencias en un solo archivo YAML. Docker </a:t>
            </a:r>
            <a:r>
              <a:rPr lang="es-ES" b="0" i="0" dirty="0" err="1">
                <a:solidFill>
                  <a:srgbClr val="374151"/>
                </a:solidFill>
                <a:effectLst/>
                <a:latin typeface="Söhne"/>
              </a:rPr>
              <a:t>Compose</a:t>
            </a:r>
            <a:r>
              <a:rPr lang="es-ES" b="0" i="0" dirty="0">
                <a:solidFill>
                  <a:srgbClr val="374151"/>
                </a:solidFill>
                <a:effectLst/>
                <a:latin typeface="Söhne"/>
              </a:rPr>
              <a:t> se encargará de coordinar y orquestar estos contenedores para que trabajen juntos como una aplicación completa.</a:t>
            </a:r>
          </a:p>
          <a:p>
            <a:pPr algn="l">
              <a:buFont typeface="+mj-lt"/>
              <a:buAutoNum type="arabicPeriod"/>
            </a:pPr>
            <a:r>
              <a:rPr lang="es-ES" b="1" i="0" dirty="0">
                <a:solidFill>
                  <a:srgbClr val="374151"/>
                </a:solidFill>
                <a:effectLst/>
                <a:latin typeface="Söhne"/>
              </a:rPr>
              <a:t>Configuración centralizada</a:t>
            </a:r>
            <a:r>
              <a:rPr lang="es-ES" b="0" i="0" dirty="0">
                <a:solidFill>
                  <a:srgbClr val="374151"/>
                </a:solidFill>
                <a:effectLst/>
                <a:latin typeface="Söhne"/>
              </a:rPr>
              <a:t>: Docker </a:t>
            </a:r>
            <a:r>
              <a:rPr lang="es-ES" b="0" i="0" dirty="0" err="1">
                <a:solidFill>
                  <a:srgbClr val="374151"/>
                </a:solidFill>
                <a:effectLst/>
                <a:latin typeface="Söhne"/>
              </a:rPr>
              <a:t>Compose</a:t>
            </a:r>
            <a:r>
              <a:rPr lang="es-ES" b="0" i="0" dirty="0">
                <a:solidFill>
                  <a:srgbClr val="374151"/>
                </a:solidFill>
                <a:effectLst/>
                <a:latin typeface="Söhne"/>
              </a:rPr>
              <a:t> permite centralizar la configuración en un solo lugar, lo que facilita la gestión y la escalabilidad de aplicaciones complejas con muchos contenedores.</a:t>
            </a:r>
          </a:p>
          <a:p>
            <a:pPr algn="l">
              <a:buFont typeface="+mj-lt"/>
              <a:buAutoNum type="arabicPeriod"/>
            </a:pPr>
            <a:r>
              <a:rPr lang="es-ES" b="1" i="0" dirty="0">
                <a:solidFill>
                  <a:srgbClr val="374151"/>
                </a:solidFill>
                <a:effectLst/>
                <a:latin typeface="Söhne"/>
              </a:rPr>
              <a:t>Facilita la ejecución y gestión de aplicaciones</a:t>
            </a:r>
            <a:r>
              <a:rPr lang="es-ES" b="0" i="0" dirty="0">
                <a:solidFill>
                  <a:srgbClr val="374151"/>
                </a:solidFill>
                <a:effectLst/>
                <a:latin typeface="Söhne"/>
              </a:rPr>
              <a:t>: Con un simple comando, puedes iniciar, detener y administrar todos los contenedores y servicios definidos en el archivo "</a:t>
            </a:r>
            <a:r>
              <a:rPr lang="es-ES" b="0" i="0" dirty="0" err="1">
                <a:solidFill>
                  <a:srgbClr val="374151"/>
                </a:solidFill>
                <a:effectLst/>
                <a:latin typeface="Söhne"/>
              </a:rPr>
              <a:t>docker-compose.yml</a:t>
            </a:r>
            <a:r>
              <a:rPr lang="es-ES" b="0" i="0" dirty="0">
                <a:solidFill>
                  <a:srgbClr val="374151"/>
                </a:solidFill>
                <a:effectLst/>
                <a:latin typeface="Söhne"/>
              </a:rPr>
              <a:t>".</a:t>
            </a:r>
          </a:p>
          <a:p>
            <a:pPr algn="l"/>
            <a:endParaRPr lang="es-ES" b="0" i="0" dirty="0">
              <a:solidFill>
                <a:srgbClr val="000000"/>
              </a:solidFill>
              <a:effectLst/>
              <a:latin typeface="Roboto" panose="02000000000000000000" pitchFamily="2" charset="0"/>
            </a:endParaRP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3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88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n-GB" b="0" i="0" dirty="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45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n-GB" b="0" i="0" dirty="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047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CI/CD es un acrónimo que significa </a:t>
            </a:r>
            <a:r>
              <a:rPr lang="es-ES" b="0" i="0" dirty="0" err="1">
                <a:solidFill>
                  <a:srgbClr val="374151"/>
                </a:solidFill>
                <a:effectLst/>
                <a:latin typeface="Söhne"/>
              </a:rPr>
              <a:t>Continuous</a:t>
            </a:r>
            <a:r>
              <a:rPr lang="es-ES" b="0" i="0" dirty="0">
                <a:solidFill>
                  <a:srgbClr val="374151"/>
                </a:solidFill>
                <a:effectLst/>
                <a:latin typeface="Söhne"/>
              </a:rPr>
              <a:t> </a:t>
            </a:r>
            <a:r>
              <a:rPr lang="es-ES" b="0" i="0" dirty="0" err="1">
                <a:solidFill>
                  <a:srgbClr val="374151"/>
                </a:solidFill>
                <a:effectLst/>
                <a:latin typeface="Söhne"/>
              </a:rPr>
              <a:t>Integration</a:t>
            </a:r>
            <a:r>
              <a:rPr lang="es-ES" b="0" i="0" dirty="0">
                <a:solidFill>
                  <a:srgbClr val="374151"/>
                </a:solidFill>
                <a:effectLst/>
                <a:latin typeface="Söhne"/>
              </a:rPr>
              <a:t>/</a:t>
            </a:r>
            <a:r>
              <a:rPr lang="es-ES" b="0" i="0" dirty="0" err="1">
                <a:solidFill>
                  <a:srgbClr val="374151"/>
                </a:solidFill>
                <a:effectLst/>
                <a:latin typeface="Söhne"/>
              </a:rPr>
              <a:t>Continuous</a:t>
            </a:r>
            <a:r>
              <a:rPr lang="es-ES" b="0" i="0" dirty="0">
                <a:solidFill>
                  <a:srgbClr val="374151"/>
                </a:solidFill>
                <a:effectLst/>
                <a:latin typeface="Söhne"/>
              </a:rPr>
              <a:t> </a:t>
            </a:r>
            <a:r>
              <a:rPr lang="es-ES" b="0" i="0" dirty="0" err="1">
                <a:solidFill>
                  <a:srgbClr val="374151"/>
                </a:solidFill>
                <a:effectLst/>
                <a:latin typeface="Söhne"/>
              </a:rPr>
              <a:t>Delivery</a:t>
            </a:r>
            <a:r>
              <a:rPr lang="es-ES" b="0" i="0" dirty="0">
                <a:solidFill>
                  <a:srgbClr val="374151"/>
                </a:solidFill>
                <a:effectLst/>
                <a:latin typeface="Söhne"/>
              </a:rPr>
              <a:t> (Integración Continua/Entrega Continua, en español).</a:t>
            </a:r>
          </a:p>
          <a:p>
            <a:pPr algn="l"/>
            <a:endParaRPr lang="es-ES" b="0" i="0" dirty="0">
              <a:solidFill>
                <a:srgbClr val="374151"/>
              </a:solidFill>
              <a:effectLst/>
              <a:latin typeface="Söhne"/>
            </a:endParaRPr>
          </a:p>
          <a:p>
            <a:pPr algn="l"/>
            <a:r>
              <a:rPr lang="es-ES" b="0" i="0" dirty="0">
                <a:solidFill>
                  <a:srgbClr val="374151"/>
                </a:solidFill>
                <a:effectLst/>
                <a:latin typeface="Söhne"/>
              </a:rPr>
              <a:t>La Integración Continua (CI) es una práctica de desarrollo de software que consiste en integrar y verificar el código fuente en un repositorio centralizado de forma frecuente, para detectar y solucionar errores de manera temprana. Esto se logra mediante la automatización de pruebas y verificaciones cada vez que se realiza una modificación en el código.</a:t>
            </a:r>
          </a:p>
          <a:p>
            <a:pPr algn="l"/>
            <a:endParaRPr lang="es-ES" b="0" i="0" dirty="0">
              <a:solidFill>
                <a:srgbClr val="374151"/>
              </a:solidFill>
              <a:effectLst/>
              <a:latin typeface="Söhne"/>
            </a:endParaRPr>
          </a:p>
          <a:p>
            <a:pPr algn="l"/>
            <a:r>
              <a:rPr lang="es-ES" b="0" i="0" dirty="0">
                <a:solidFill>
                  <a:srgbClr val="374151"/>
                </a:solidFill>
                <a:effectLst/>
                <a:latin typeface="Söhne"/>
              </a:rPr>
              <a:t>La Entrega Continua (CD) es una práctica que consiste en automatizar todo el proceso de entrega de software desde el repositorio centralizado hasta el ambiente de producción. Esto implica una serie de pasos, como la compilación, pruebas de aceptación, despliegue y monitoreo de la aplicación.</a:t>
            </a:r>
          </a:p>
          <a:p>
            <a:pPr algn="l"/>
            <a:endParaRPr lang="es-ES" b="0" i="0" dirty="0">
              <a:solidFill>
                <a:srgbClr val="374151"/>
              </a:solidFill>
              <a:effectLst/>
              <a:latin typeface="Söhne"/>
            </a:endParaRPr>
          </a:p>
          <a:p>
            <a:pPr algn="l"/>
            <a:r>
              <a:rPr lang="es-ES" b="0" i="0" dirty="0">
                <a:solidFill>
                  <a:srgbClr val="374151"/>
                </a:solidFill>
                <a:effectLst/>
                <a:latin typeface="Söhne"/>
              </a:rPr>
              <a:t>En conjunto, CI/CD proporciona un flujo de trabajo automatizado y eficiente para el desarrollo de software, lo que permite a los equipos de desarrollo entregar nuevas funcionalidades y correcciones de manera más rápida y confiable.</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740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F2328"/>
                </a:solidFill>
                <a:effectLst/>
                <a:latin typeface="-apple-system"/>
              </a:rPr>
              <a:t>GitHub </a:t>
            </a:r>
            <a:r>
              <a:rPr lang="es-ES" b="0" i="0" dirty="0" err="1">
                <a:solidFill>
                  <a:srgbClr val="1F2328"/>
                </a:solidFill>
                <a:effectLst/>
                <a:latin typeface="-apple-system"/>
              </a:rPr>
              <a:t>Actions</a:t>
            </a:r>
            <a:r>
              <a:rPr lang="es-ES" b="0" i="0" dirty="0">
                <a:solidFill>
                  <a:srgbClr val="1F2328"/>
                </a:solidFill>
                <a:effectLst/>
                <a:latin typeface="-apple-system"/>
              </a:rPr>
              <a:t> es una plataforma de integración y despliegue continuos (IC/DC) que te permite automatizar tu mapa de compilación, pruebas y despliegue. Puedes crear flujos de trabajo y crear y probar cada solicitud de cambios en tu repositorio o desplegar solicitudes de cambios fusionadas a producción.</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GitHub </a:t>
            </a:r>
            <a:r>
              <a:rPr lang="es-ES" b="0" i="0" dirty="0" err="1">
                <a:solidFill>
                  <a:srgbClr val="1F2328"/>
                </a:solidFill>
                <a:effectLst/>
                <a:latin typeface="-apple-system"/>
              </a:rPr>
              <a:t>Actions</a:t>
            </a:r>
            <a:r>
              <a:rPr lang="es-ES" b="0" i="0" dirty="0">
                <a:solidFill>
                  <a:srgbClr val="1F2328"/>
                </a:solidFill>
                <a:effectLst/>
                <a:latin typeface="-apple-system"/>
              </a:rPr>
              <a:t> va más allá de solo DevOps y te permite ejecutar flujos de trabajo cuando otros eventos suceden en tu repositorio. Por ejemplo, puedes ejecutar un flujo de trabajo para que agregue automáticamente las etiquetas adecuadas cada que alguien cree una propuesta nueva en tu repositorio.</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GitHub proporciona máquinas virtuales Linux, Windows y macOS para que ejecutes tus flujos de trabajo o puedes hospedar tus propios ejecutores </a:t>
            </a:r>
            <a:r>
              <a:rPr lang="es-ES" b="0" i="0" dirty="0" err="1">
                <a:solidFill>
                  <a:srgbClr val="1F2328"/>
                </a:solidFill>
                <a:effectLst/>
                <a:latin typeface="-apple-system"/>
              </a:rPr>
              <a:t>auto-hospedados</a:t>
            </a:r>
            <a:r>
              <a:rPr lang="es-ES" b="0" i="0" dirty="0">
                <a:solidFill>
                  <a:srgbClr val="1F2328"/>
                </a:solidFill>
                <a:effectLst/>
                <a:latin typeface="-apple-system"/>
              </a:rPr>
              <a:t> en tu propio centro de datos o infraestructura en la nube.</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09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F2328"/>
                </a:solidFill>
                <a:effectLst/>
                <a:latin typeface="-apple-system"/>
              </a:rPr>
              <a:t>Puede configurar un </a:t>
            </a:r>
            <a:r>
              <a:rPr lang="es-ES" b="0" i="1" dirty="0">
                <a:solidFill>
                  <a:srgbClr val="1F2328"/>
                </a:solidFill>
                <a:effectLst/>
                <a:latin typeface="-apple-system"/>
              </a:rPr>
              <a:t>flujo de trabajo</a:t>
            </a:r>
            <a:r>
              <a:rPr lang="es-ES" b="0" i="0" dirty="0">
                <a:solidFill>
                  <a:srgbClr val="1F2328"/>
                </a:solidFill>
                <a:effectLst/>
                <a:latin typeface="-apple-system"/>
              </a:rPr>
              <a:t> de GitHub </a:t>
            </a:r>
            <a:r>
              <a:rPr lang="es-ES" b="0" i="0" dirty="0" err="1">
                <a:solidFill>
                  <a:srgbClr val="1F2328"/>
                </a:solidFill>
                <a:effectLst/>
                <a:latin typeface="-apple-system"/>
              </a:rPr>
              <a:t>Actions</a:t>
            </a:r>
            <a:r>
              <a:rPr lang="es-ES" b="0" i="0" dirty="0">
                <a:solidFill>
                  <a:srgbClr val="1F2328"/>
                </a:solidFill>
                <a:effectLst/>
                <a:latin typeface="-apple-system"/>
              </a:rPr>
              <a:t> que se desencadene cuando se produzca un </a:t>
            </a:r>
            <a:r>
              <a:rPr lang="es-ES" b="0" i="1" dirty="0">
                <a:solidFill>
                  <a:srgbClr val="1F2328"/>
                </a:solidFill>
                <a:effectLst/>
                <a:latin typeface="-apple-system"/>
              </a:rPr>
              <a:t>evento</a:t>
            </a:r>
            <a:r>
              <a:rPr lang="es-ES" b="0" i="0" dirty="0">
                <a:solidFill>
                  <a:srgbClr val="1F2328"/>
                </a:solidFill>
                <a:effectLst/>
                <a:latin typeface="-apple-system"/>
              </a:rPr>
              <a:t> en el repositorio, por ejemplo, la apertura de una solicitud de incorporación de cambios o la creación de una incidencia. El flujo de trabajo contiene uno o varios </a:t>
            </a:r>
            <a:r>
              <a:rPr lang="es-ES" b="0" i="1" dirty="0">
                <a:solidFill>
                  <a:srgbClr val="1F2328"/>
                </a:solidFill>
                <a:effectLst/>
                <a:latin typeface="-apple-system"/>
              </a:rPr>
              <a:t>trabajos</a:t>
            </a:r>
            <a:r>
              <a:rPr lang="es-ES" b="0" i="0" dirty="0">
                <a:solidFill>
                  <a:srgbClr val="1F2328"/>
                </a:solidFill>
                <a:effectLst/>
                <a:latin typeface="-apple-system"/>
              </a:rPr>
              <a:t> que se pueden ejecutar en orden secuencial o en paralelo. Cada trabajo se ejecutará dentro de su propio </a:t>
            </a:r>
            <a:r>
              <a:rPr lang="es-ES" b="0" i="1" dirty="0">
                <a:solidFill>
                  <a:srgbClr val="1F2328"/>
                </a:solidFill>
                <a:effectLst/>
                <a:latin typeface="-apple-system"/>
              </a:rPr>
              <a:t>ejecutor</a:t>
            </a:r>
            <a:r>
              <a:rPr lang="es-ES" b="0" i="0" dirty="0">
                <a:solidFill>
                  <a:srgbClr val="1F2328"/>
                </a:solidFill>
                <a:effectLst/>
                <a:latin typeface="-apple-system"/>
              </a:rPr>
              <a:t> de máquina virtual o dentro de un contenedor, y tendrá uno o varios </a:t>
            </a:r>
            <a:r>
              <a:rPr lang="es-ES" b="0" i="1" dirty="0">
                <a:solidFill>
                  <a:srgbClr val="1F2328"/>
                </a:solidFill>
                <a:effectLst/>
                <a:latin typeface="-apple-system"/>
              </a:rPr>
              <a:t>pasos</a:t>
            </a:r>
            <a:r>
              <a:rPr lang="es-ES" b="0" i="0" dirty="0">
                <a:solidFill>
                  <a:srgbClr val="1F2328"/>
                </a:solidFill>
                <a:effectLst/>
                <a:latin typeface="-apple-system"/>
              </a:rPr>
              <a:t> que pueden ejecutar un script que defina, o bien una </a:t>
            </a:r>
            <a:r>
              <a:rPr lang="es-ES" b="0" i="1" dirty="0">
                <a:solidFill>
                  <a:srgbClr val="1F2328"/>
                </a:solidFill>
                <a:effectLst/>
                <a:latin typeface="-apple-system"/>
              </a:rPr>
              <a:t>acción</a:t>
            </a:r>
            <a:r>
              <a:rPr lang="es-ES" b="0" i="0" dirty="0">
                <a:solidFill>
                  <a:srgbClr val="1F2328"/>
                </a:solidFill>
                <a:effectLst/>
                <a:latin typeface="-apple-system"/>
              </a:rPr>
              <a:t>, que es una extensión reutilizable que puede simplificar el flujo de trabajo.</a:t>
            </a:r>
          </a:p>
          <a:p>
            <a:pPr algn="l"/>
            <a:endParaRPr lang="es-ES" b="1" i="0" dirty="0">
              <a:solidFill>
                <a:srgbClr val="1F2328"/>
              </a:solidFill>
              <a:effectLst/>
              <a:latin typeface="-apple-system"/>
            </a:endParaRPr>
          </a:p>
          <a:p>
            <a:pPr algn="l"/>
            <a:r>
              <a:rPr lang="es-ES" b="1" i="0" dirty="0" err="1">
                <a:solidFill>
                  <a:srgbClr val="1F2328"/>
                </a:solidFill>
                <a:effectLst/>
                <a:latin typeface="-apple-system"/>
              </a:rPr>
              <a:t>Workflows</a:t>
            </a:r>
            <a:endParaRPr lang="es-ES" b="1" i="0" dirty="0">
              <a:solidFill>
                <a:srgbClr val="1F2328"/>
              </a:solidFill>
              <a:effectLst/>
              <a:latin typeface="-apple-system"/>
            </a:endParaRPr>
          </a:p>
          <a:p>
            <a:pPr algn="l"/>
            <a:r>
              <a:rPr lang="es-ES" b="0" i="0" dirty="0">
                <a:solidFill>
                  <a:srgbClr val="1F2328"/>
                </a:solidFill>
                <a:effectLst/>
                <a:latin typeface="-apple-system"/>
              </a:rPr>
              <a:t>Un flujo de trabajo es un proceso automatizado configurable que ejecutará uno o más </a:t>
            </a:r>
            <a:r>
              <a:rPr lang="es-ES" b="0" i="0" dirty="0" err="1">
                <a:solidFill>
                  <a:srgbClr val="1F2328"/>
                </a:solidFill>
                <a:effectLst/>
                <a:latin typeface="-apple-system"/>
              </a:rPr>
              <a:t>jobs</a:t>
            </a:r>
            <a:r>
              <a:rPr lang="es-ES" b="0" i="0" dirty="0">
                <a:solidFill>
                  <a:srgbClr val="1F2328"/>
                </a:solidFill>
                <a:effectLst/>
                <a:latin typeface="-apple-system"/>
              </a:rPr>
              <a:t>. Los flujos de trabajo se definen mediante un archivo de YAML que se verifica en tu repositorio y se ejecutará cuando lo active un evento dentro de este o puede activarse manualmente o en una programación definida.</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Los flujos de trabajo se definen en el directorio .</a:t>
            </a:r>
            <a:r>
              <a:rPr lang="es-ES" b="0" i="0" dirty="0" err="1">
                <a:solidFill>
                  <a:srgbClr val="1F2328"/>
                </a:solidFill>
                <a:effectLst/>
                <a:latin typeface="-apple-system"/>
              </a:rPr>
              <a:t>github</a:t>
            </a:r>
            <a:r>
              <a:rPr lang="es-ES" b="0" i="0" dirty="0">
                <a:solidFill>
                  <a:srgbClr val="1F2328"/>
                </a:solidFill>
                <a:effectLst/>
                <a:latin typeface="-apple-system"/>
              </a:rPr>
              <a:t>/</a:t>
            </a:r>
            <a:r>
              <a:rPr lang="es-ES" b="0" i="0" dirty="0" err="1">
                <a:solidFill>
                  <a:srgbClr val="1F2328"/>
                </a:solidFill>
                <a:effectLst/>
                <a:latin typeface="-apple-system"/>
              </a:rPr>
              <a:t>workflows</a:t>
            </a:r>
            <a:r>
              <a:rPr lang="es-ES" b="0" i="0" dirty="0">
                <a:solidFill>
                  <a:srgbClr val="1F2328"/>
                </a:solidFill>
                <a:effectLst/>
                <a:latin typeface="-apple-system"/>
              </a:rPr>
              <a:t> de un repositorio y un repositorio puede tener varios flujos de trabajo, cada uno de los cuales puede realizar un conjunto diferente de tareas. Por ejemplo, puedes tener un flujo de trabajo para crear y probar las solicitudes de cambio, otro para desplegar tu aplicación cada que se cree un lanzamiento y todavía otro más que agregue una etiqueta cada que alguien abra una propuesta nueva.</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Eventos</a:t>
            </a:r>
          </a:p>
          <a:p>
            <a:pPr algn="l"/>
            <a:r>
              <a:rPr lang="es-ES" b="0" i="0" dirty="0">
                <a:solidFill>
                  <a:srgbClr val="1F2328"/>
                </a:solidFill>
                <a:effectLst/>
                <a:latin typeface="-apple-system"/>
              </a:rPr>
              <a:t>Un evento es una actividad específica en un repositorio, la cual activa una ejecución de flujo de trabajo. Por ejemplo, la actividad puede originarse desde GitHub cuando alguien crea una solicitud de cambios, abre una propuesta o sube una confirmación a un repositorio. También puedes desencadenar una ejecución de flujo de trabajo según una programación, mediante la </a:t>
            </a:r>
            <a:r>
              <a:rPr lang="es-ES" b="0" i="0" u="sng" dirty="0">
                <a:solidFill>
                  <a:srgbClr val="1F2328"/>
                </a:solidFill>
                <a:effectLst/>
                <a:latin typeface="-apple-system"/>
                <a:hlinkClick r:id="rId3"/>
              </a:rPr>
              <a:t>publicación en una API de REST</a:t>
            </a:r>
            <a:r>
              <a:rPr lang="es-ES" b="0" i="0" dirty="0">
                <a:solidFill>
                  <a:srgbClr val="1F2328"/>
                </a:solidFill>
                <a:effectLst/>
                <a:latin typeface="-apple-system"/>
              </a:rPr>
              <a:t> o manualmente.</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Trabajos</a:t>
            </a:r>
          </a:p>
          <a:p>
            <a:pPr algn="l"/>
            <a:r>
              <a:rPr lang="es-ES" b="0" i="0" dirty="0">
                <a:solidFill>
                  <a:srgbClr val="1F2328"/>
                </a:solidFill>
                <a:effectLst/>
                <a:latin typeface="-apple-system"/>
              </a:rPr>
              <a:t>Un trabajo es un conjunto de </a:t>
            </a:r>
            <a:r>
              <a:rPr lang="es-ES" b="0" i="1" dirty="0">
                <a:solidFill>
                  <a:srgbClr val="1F2328"/>
                </a:solidFill>
                <a:effectLst/>
                <a:latin typeface="-apple-system"/>
              </a:rPr>
              <a:t>pasos</a:t>
            </a:r>
            <a:r>
              <a:rPr lang="es-ES" b="0" i="0" dirty="0">
                <a:solidFill>
                  <a:srgbClr val="1F2328"/>
                </a:solidFill>
                <a:effectLst/>
                <a:latin typeface="-apple-system"/>
              </a:rPr>
              <a:t> de un flujo de trabajo que se ejecuta en el mismo ejecutor. Cada paso puede ser un script de </a:t>
            </a:r>
            <a:r>
              <a:rPr lang="es-ES" b="0" i="0" dirty="0" err="1">
                <a:solidFill>
                  <a:srgbClr val="1F2328"/>
                </a:solidFill>
                <a:effectLst/>
                <a:latin typeface="-apple-system"/>
              </a:rPr>
              <a:t>shell</a:t>
            </a:r>
            <a:r>
              <a:rPr lang="es-ES" b="0" i="0" dirty="0">
                <a:solidFill>
                  <a:srgbClr val="1F2328"/>
                </a:solidFill>
                <a:effectLst/>
                <a:latin typeface="-apple-system"/>
              </a:rPr>
              <a:t> o una </a:t>
            </a:r>
            <a:r>
              <a:rPr lang="es-ES" b="0" i="1" dirty="0">
                <a:solidFill>
                  <a:srgbClr val="1F2328"/>
                </a:solidFill>
                <a:effectLst/>
                <a:latin typeface="-apple-system"/>
              </a:rPr>
              <a:t>acción</a:t>
            </a:r>
            <a:r>
              <a:rPr lang="es-ES" b="0" i="0" dirty="0">
                <a:solidFill>
                  <a:srgbClr val="1F2328"/>
                </a:solidFill>
                <a:effectLst/>
                <a:latin typeface="-apple-system"/>
              </a:rPr>
              <a:t> que se ejecutarán. Los pasos se ejecutarán en orden y serán dependientes uno del otro. Ya que cada paso se ejecuta en el mismo ejecutor, puedes compartir datos de un paso a otro. Por ejemplo, puedes tener un paso que compile tu aplicación, seguido de otro que pruebe la aplicación que se compiló.</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Puedes configurar las dependencias de un </a:t>
            </a:r>
            <a:r>
              <a:rPr lang="es-ES" b="0" i="0" dirty="0" err="1">
                <a:solidFill>
                  <a:srgbClr val="1F2328"/>
                </a:solidFill>
                <a:effectLst/>
                <a:latin typeface="-apple-system"/>
              </a:rPr>
              <a:t>job</a:t>
            </a:r>
            <a:r>
              <a:rPr lang="es-ES" b="0" i="0" dirty="0">
                <a:solidFill>
                  <a:srgbClr val="1F2328"/>
                </a:solidFill>
                <a:effectLst/>
                <a:latin typeface="-apple-system"/>
              </a:rPr>
              <a:t> con otros </a:t>
            </a:r>
            <a:r>
              <a:rPr lang="es-ES" b="0" i="0" dirty="0" err="1">
                <a:solidFill>
                  <a:srgbClr val="1F2328"/>
                </a:solidFill>
                <a:effectLst/>
                <a:latin typeface="-apple-system"/>
              </a:rPr>
              <a:t>jobs</a:t>
            </a:r>
            <a:r>
              <a:rPr lang="es-ES" b="0" i="0" dirty="0">
                <a:solidFill>
                  <a:srgbClr val="1F2328"/>
                </a:solidFill>
                <a:effectLst/>
                <a:latin typeface="-apple-system"/>
              </a:rPr>
              <a:t>; predeterminadamente, los </a:t>
            </a:r>
            <a:r>
              <a:rPr lang="es-ES" b="0" i="0" dirty="0" err="1">
                <a:solidFill>
                  <a:srgbClr val="1F2328"/>
                </a:solidFill>
                <a:effectLst/>
                <a:latin typeface="-apple-system"/>
              </a:rPr>
              <a:t>jobs</a:t>
            </a:r>
            <a:r>
              <a:rPr lang="es-ES" b="0" i="0" dirty="0">
                <a:solidFill>
                  <a:srgbClr val="1F2328"/>
                </a:solidFill>
                <a:effectLst/>
                <a:latin typeface="-apple-system"/>
              </a:rPr>
              <a:t> no tienen dependencias y se ejecutan en paralelo entre ellos. Cuando un </a:t>
            </a:r>
            <a:r>
              <a:rPr lang="es-ES" b="0" i="0" dirty="0" err="1">
                <a:solidFill>
                  <a:srgbClr val="1F2328"/>
                </a:solidFill>
                <a:effectLst/>
                <a:latin typeface="-apple-system"/>
              </a:rPr>
              <a:t>job</a:t>
            </a:r>
            <a:r>
              <a:rPr lang="es-ES" b="0" i="0" dirty="0">
                <a:solidFill>
                  <a:srgbClr val="1F2328"/>
                </a:solidFill>
                <a:effectLst/>
                <a:latin typeface="-apple-system"/>
              </a:rPr>
              <a:t> lleva una dependencia a otro </a:t>
            </a:r>
            <a:r>
              <a:rPr lang="es-ES" b="0" i="0" dirty="0" err="1">
                <a:solidFill>
                  <a:srgbClr val="1F2328"/>
                </a:solidFill>
                <a:effectLst/>
                <a:latin typeface="-apple-system"/>
              </a:rPr>
              <a:t>job</a:t>
            </a:r>
            <a:r>
              <a:rPr lang="es-ES" b="0" i="0" dirty="0">
                <a:solidFill>
                  <a:srgbClr val="1F2328"/>
                </a:solidFill>
                <a:effectLst/>
                <a:latin typeface="-apple-system"/>
              </a:rPr>
              <a:t>, este esperará a que el </a:t>
            </a:r>
            <a:r>
              <a:rPr lang="es-ES" b="0" i="0" dirty="0" err="1">
                <a:solidFill>
                  <a:srgbClr val="1F2328"/>
                </a:solidFill>
                <a:effectLst/>
                <a:latin typeface="-apple-system"/>
              </a:rPr>
              <a:t>job</a:t>
            </a:r>
            <a:r>
              <a:rPr lang="es-ES" b="0" i="0" dirty="0">
                <a:solidFill>
                  <a:srgbClr val="1F2328"/>
                </a:solidFill>
                <a:effectLst/>
                <a:latin typeface="-apple-system"/>
              </a:rPr>
              <a:t> dependiente se complete antes de que pueda ejecutarse. Por ejemplo, puedes tener </a:t>
            </a:r>
            <a:r>
              <a:rPr lang="es-ES" b="0" i="0" dirty="0" err="1">
                <a:solidFill>
                  <a:srgbClr val="1F2328"/>
                </a:solidFill>
                <a:effectLst/>
                <a:latin typeface="-apple-system"/>
              </a:rPr>
              <a:t>jobs</a:t>
            </a:r>
            <a:r>
              <a:rPr lang="es-ES" b="0" i="0" dirty="0">
                <a:solidFill>
                  <a:srgbClr val="1F2328"/>
                </a:solidFill>
                <a:effectLst/>
                <a:latin typeface="-apple-system"/>
              </a:rPr>
              <a:t> de compilación múltiple para arquitecturas diferentes que no tengan dependencias y un </a:t>
            </a:r>
            <a:r>
              <a:rPr lang="es-ES" b="0" i="0" dirty="0" err="1">
                <a:solidFill>
                  <a:srgbClr val="1F2328"/>
                </a:solidFill>
                <a:effectLst/>
                <a:latin typeface="-apple-system"/>
              </a:rPr>
              <a:t>job</a:t>
            </a:r>
            <a:r>
              <a:rPr lang="es-ES" b="0" i="0" dirty="0">
                <a:solidFill>
                  <a:srgbClr val="1F2328"/>
                </a:solidFill>
                <a:effectLst/>
                <a:latin typeface="-apple-system"/>
              </a:rPr>
              <a:t> de empaquetado que sea dependiente de estos </a:t>
            </a:r>
            <a:r>
              <a:rPr lang="es-ES" b="0" i="0" dirty="0" err="1">
                <a:solidFill>
                  <a:srgbClr val="1F2328"/>
                </a:solidFill>
                <a:effectLst/>
                <a:latin typeface="-apple-system"/>
              </a:rPr>
              <a:t>jobs</a:t>
            </a:r>
            <a:r>
              <a:rPr lang="es-ES" b="0" i="0" dirty="0">
                <a:solidFill>
                  <a:srgbClr val="1F2328"/>
                </a:solidFill>
                <a:effectLst/>
                <a:latin typeface="-apple-system"/>
              </a:rPr>
              <a:t>. Los </a:t>
            </a:r>
            <a:r>
              <a:rPr lang="es-ES" b="0" i="0" dirty="0" err="1">
                <a:solidFill>
                  <a:srgbClr val="1F2328"/>
                </a:solidFill>
                <a:effectLst/>
                <a:latin typeface="-apple-system"/>
              </a:rPr>
              <a:t>jobs</a:t>
            </a:r>
            <a:r>
              <a:rPr lang="es-ES" b="0" i="0" dirty="0">
                <a:solidFill>
                  <a:srgbClr val="1F2328"/>
                </a:solidFill>
                <a:effectLst/>
                <a:latin typeface="-apple-system"/>
              </a:rPr>
              <a:t> de compilación se ejecutarán en paralelo y, cuando se hayan completado con éxito, se ejecutará el </a:t>
            </a:r>
            <a:r>
              <a:rPr lang="es-ES" b="0" i="0" dirty="0" err="1">
                <a:solidFill>
                  <a:srgbClr val="1F2328"/>
                </a:solidFill>
                <a:effectLst/>
                <a:latin typeface="-apple-system"/>
              </a:rPr>
              <a:t>job</a:t>
            </a:r>
            <a:r>
              <a:rPr lang="es-ES" b="0" i="0" dirty="0">
                <a:solidFill>
                  <a:srgbClr val="1F2328"/>
                </a:solidFill>
                <a:effectLst/>
                <a:latin typeface="-apple-system"/>
              </a:rPr>
              <a:t> de empaquetado.</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71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Explicación de los elementos:</a:t>
            </a:r>
          </a:p>
          <a:p>
            <a:pPr algn="l"/>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name</a:t>
            </a:r>
            <a:r>
              <a:rPr lang="es-ES" b="0" i="0" dirty="0">
                <a:solidFill>
                  <a:srgbClr val="374151"/>
                </a:solidFill>
                <a:effectLst/>
                <a:latin typeface="Söhne"/>
              </a:rPr>
              <a:t>: el nombre que le das a tu </a:t>
            </a:r>
            <a:r>
              <a:rPr lang="es-ES" b="0" i="0" dirty="0" err="1">
                <a:solidFill>
                  <a:srgbClr val="374151"/>
                </a:solidFill>
                <a:effectLst/>
                <a:latin typeface="Söhne"/>
              </a:rPr>
              <a:t>workflow</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on</a:t>
            </a:r>
            <a:r>
              <a:rPr lang="es-ES" b="0" i="0" dirty="0">
                <a:solidFill>
                  <a:srgbClr val="374151"/>
                </a:solidFill>
                <a:effectLst/>
                <a:latin typeface="Söhne"/>
              </a:rPr>
              <a:t>: el evento que desencadena el </a:t>
            </a:r>
            <a:r>
              <a:rPr lang="es-ES" b="0" i="0" dirty="0" err="1">
                <a:solidFill>
                  <a:srgbClr val="374151"/>
                </a:solidFill>
                <a:effectLst/>
                <a:latin typeface="Söhne"/>
              </a:rPr>
              <a:t>workflow</a:t>
            </a:r>
            <a:r>
              <a:rPr lang="es-ES" b="0" i="0" dirty="0">
                <a:solidFill>
                  <a:srgbClr val="374151"/>
                </a:solidFill>
                <a:effectLst/>
                <a:latin typeface="Söhne"/>
              </a:rPr>
              <a:t>, como </a:t>
            </a:r>
            <a:r>
              <a:rPr lang="es-ES" b="0" i="0" dirty="0" err="1">
                <a:solidFill>
                  <a:srgbClr val="374151"/>
                </a:solidFill>
                <a:effectLst/>
                <a:latin typeface="Söhne"/>
              </a:rPr>
              <a:t>push</a:t>
            </a:r>
            <a:r>
              <a:rPr lang="es-ES" b="0" i="0" dirty="0">
                <a:solidFill>
                  <a:srgbClr val="374151"/>
                </a:solidFill>
                <a:effectLst/>
                <a:latin typeface="Söhne"/>
              </a:rPr>
              <a:t>, </a:t>
            </a:r>
            <a:r>
              <a:rPr lang="es-ES" b="0" i="0" dirty="0" err="1">
                <a:solidFill>
                  <a:srgbClr val="374151"/>
                </a:solidFill>
                <a:effectLst/>
                <a:latin typeface="Söhne"/>
              </a:rPr>
              <a:t>pull_request</a:t>
            </a:r>
            <a:r>
              <a:rPr lang="es-ES" b="0" i="0" dirty="0">
                <a:solidFill>
                  <a:srgbClr val="374151"/>
                </a:solidFill>
                <a:effectLst/>
                <a:latin typeface="Söhne"/>
              </a:rPr>
              <a:t>, cron, etc.</a:t>
            </a:r>
          </a:p>
          <a:p>
            <a:pPr algn="l">
              <a:buFont typeface="Arial" panose="020B0604020202020204" pitchFamily="34" charset="0"/>
              <a:buChar char="•"/>
            </a:pPr>
            <a:r>
              <a:rPr lang="es-ES" b="0" i="0" dirty="0" err="1">
                <a:solidFill>
                  <a:srgbClr val="374151"/>
                </a:solidFill>
                <a:effectLst/>
                <a:latin typeface="Söhne"/>
              </a:rPr>
              <a:t>jobs</a:t>
            </a:r>
            <a:r>
              <a:rPr lang="es-ES" b="0" i="0" dirty="0">
                <a:solidFill>
                  <a:srgbClr val="374151"/>
                </a:solidFill>
                <a:effectLst/>
                <a:latin typeface="Söhne"/>
              </a:rPr>
              <a:t>: los trabajos que se ejecutan en paralelo dentro del </a:t>
            </a:r>
            <a:r>
              <a:rPr lang="es-ES" b="0" i="0" dirty="0" err="1">
                <a:solidFill>
                  <a:srgbClr val="374151"/>
                </a:solidFill>
                <a:effectLst/>
                <a:latin typeface="Söhne"/>
              </a:rPr>
              <a:t>workflow</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runs-on</a:t>
            </a:r>
            <a:r>
              <a:rPr lang="es-ES" b="0" i="0" dirty="0">
                <a:solidFill>
                  <a:srgbClr val="374151"/>
                </a:solidFill>
                <a:effectLst/>
                <a:latin typeface="Söhne"/>
              </a:rPr>
              <a:t>: el tipo de máquina en la que se ejecuta el trabajo, como </a:t>
            </a:r>
            <a:r>
              <a:rPr lang="es-ES" b="0" i="0" dirty="0" err="1">
                <a:solidFill>
                  <a:srgbClr val="374151"/>
                </a:solidFill>
                <a:effectLst/>
                <a:latin typeface="Söhne"/>
              </a:rPr>
              <a:t>ubuntu-latest</a:t>
            </a:r>
            <a:r>
              <a:rPr lang="es-ES" b="0" i="0" dirty="0">
                <a:solidFill>
                  <a:srgbClr val="374151"/>
                </a:solidFill>
                <a:effectLst/>
                <a:latin typeface="Söhne"/>
              </a:rPr>
              <a:t>, </a:t>
            </a:r>
            <a:r>
              <a:rPr lang="es-ES" b="0" i="0" dirty="0" err="1">
                <a:solidFill>
                  <a:srgbClr val="374151"/>
                </a:solidFill>
                <a:effectLst/>
                <a:latin typeface="Söhne"/>
              </a:rPr>
              <a:t>windows-latest</a:t>
            </a:r>
            <a:r>
              <a:rPr lang="es-ES" b="0" i="0" dirty="0">
                <a:solidFill>
                  <a:srgbClr val="374151"/>
                </a:solidFill>
                <a:effectLst/>
                <a:latin typeface="Söhne"/>
              </a:rPr>
              <a:t> o macos-</a:t>
            </a:r>
            <a:r>
              <a:rPr lang="es-ES" b="0" i="0" dirty="0" err="1">
                <a:solidFill>
                  <a:srgbClr val="374151"/>
                </a:solidFill>
                <a:effectLst/>
                <a:latin typeface="Söhne"/>
              </a:rPr>
              <a:t>latest</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steps</a:t>
            </a:r>
            <a:r>
              <a:rPr lang="es-ES" b="0" i="0" dirty="0">
                <a:solidFill>
                  <a:srgbClr val="374151"/>
                </a:solidFill>
                <a:effectLst/>
                <a:latin typeface="Söhne"/>
              </a:rPr>
              <a:t>: las tareas que se ejecutan dentro del trabajo</a:t>
            </a:r>
          </a:p>
          <a:p>
            <a:pPr algn="l">
              <a:buFont typeface="Arial" panose="020B0604020202020204" pitchFamily="34" charset="0"/>
              <a:buChar char="•"/>
            </a:pPr>
            <a:r>
              <a:rPr lang="es-ES" b="0" i="0" dirty="0">
                <a:solidFill>
                  <a:srgbClr val="374151"/>
                </a:solidFill>
                <a:effectLst/>
                <a:latin typeface="Söhne"/>
              </a:rPr>
              <a:t>nombre-del-paso: el nombre que le das al paso</a:t>
            </a:r>
          </a:p>
          <a:p>
            <a:pPr algn="l">
              <a:buFont typeface="Arial" panose="020B0604020202020204" pitchFamily="34" charset="0"/>
              <a:buChar char="•"/>
            </a:pPr>
            <a:r>
              <a:rPr lang="es-ES" b="0" i="0" dirty="0">
                <a:solidFill>
                  <a:srgbClr val="374151"/>
                </a:solidFill>
                <a:effectLst/>
                <a:latin typeface="Söhne"/>
              </a:rPr>
              <a:t>run: el comando que se ejecuta dentro del paso</a:t>
            </a:r>
          </a:p>
          <a:p>
            <a:pPr algn="l"/>
            <a:r>
              <a:rPr lang="es-ES" b="0" i="0" dirty="0">
                <a:solidFill>
                  <a:srgbClr val="374151"/>
                </a:solidFill>
                <a:effectLst/>
                <a:latin typeface="Söhne"/>
              </a:rPr>
              <a:t>Ten en cuenta que la sintaxis puede ser más compleja dependiendo de lo que quieras hacer con tu </a:t>
            </a:r>
            <a:r>
              <a:rPr lang="es-ES" b="0" i="0" dirty="0" err="1">
                <a:solidFill>
                  <a:srgbClr val="374151"/>
                </a:solidFill>
                <a:effectLst/>
                <a:latin typeface="Söhne"/>
              </a:rPr>
              <a:t>workflow</a:t>
            </a:r>
            <a:r>
              <a:rPr lang="es-ES" b="0" i="0" dirty="0">
                <a:solidFill>
                  <a:srgbClr val="374151"/>
                </a:solidFill>
                <a:effectLst/>
                <a:latin typeface="Söhne"/>
              </a:rPr>
              <a:t>, ya que hay muchos elementos adicionales que se pueden agregar, como acciones de terceros, matrices, variables, condiciones y más.</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01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GitHub </a:t>
            </a:r>
            <a:r>
              <a:rPr lang="es-ES" dirty="0" err="1"/>
              <a:t>Actions</a:t>
            </a:r>
            <a:r>
              <a:rPr lang="es-ES" dirty="0"/>
              <a:t> son impulsadas por eventos. Esto significa que puedes definir lo que sucede después de que ocurre un evento específico.</a:t>
            </a:r>
          </a:p>
          <a:p>
            <a:endParaRPr lang="es-ES" dirty="0"/>
          </a:p>
          <a:p>
            <a:r>
              <a:rPr lang="es-ES" dirty="0"/>
              <a:t>Los eventos son actividades específicas que activan flujos de trabajo. Los flujos de trabajo pueden ser activados por tres grupos de eventos:</a:t>
            </a:r>
          </a:p>
          <a:p>
            <a:endParaRPr lang="es-ES" dirty="0"/>
          </a:p>
          <a:p>
            <a:r>
              <a:rPr lang="es-ES" dirty="0"/>
              <a:t>• Eventos programados</a:t>
            </a:r>
          </a:p>
          <a:p>
            <a:r>
              <a:rPr lang="es-ES" dirty="0"/>
              <a:t>• Eventos manuales</a:t>
            </a:r>
          </a:p>
          <a:p>
            <a:r>
              <a:rPr lang="es-ES" dirty="0"/>
              <a:t>• Eventos de </a:t>
            </a:r>
            <a:r>
              <a:rPr lang="es-ES" dirty="0" err="1"/>
              <a:t>webhook</a:t>
            </a:r>
            <a:endParaRPr lang="es-ES" dirty="0"/>
          </a:p>
          <a:p>
            <a:endParaRPr lang="es-ES" dirty="0"/>
          </a:p>
          <a:p>
            <a:r>
              <a:rPr lang="es-ES" dirty="0"/>
              <a:t>PODEMOS INCLUSO LANZARLO POR MAS DE UNA ACCION DEFINIENDLAS ASI [PROGRAMADA, PUSH]</a:t>
            </a:r>
          </a:p>
          <a:p>
            <a:endParaRPr lang="es-ES" dirty="0"/>
          </a:p>
          <a:p>
            <a:r>
              <a:rPr lang="es-ES" dirty="0"/>
              <a:t>MIRAR TODOS LOS EVENTOS EN LA WEB OFICIAL</a:t>
            </a:r>
          </a:p>
          <a:p>
            <a:endParaRPr lang="es-ES" dirty="0"/>
          </a:p>
          <a:p>
            <a:r>
              <a:rPr lang="es-ES" dirty="0"/>
              <a:t>Veamos cada uno en detalle.</a:t>
            </a:r>
          </a:p>
          <a:p>
            <a:endParaRPr lang="es-ES" dirty="0"/>
          </a:p>
          <a:p>
            <a:r>
              <a:rPr lang="es-ES" dirty="0"/>
              <a:t>Los eventos programados activan una ejecución de flujo de trabajo en un momento específico. Utilizan la sintaxis cron POSIX.</a:t>
            </a:r>
          </a:p>
          <a:p>
            <a:r>
              <a:rPr lang="es-ES" dirty="0"/>
              <a:t>El siguiente ejemplo muestra parte de un archivo de flujo de trabajo, escrito en YAML, donde el flujo de trabajo se activará cada 5 minutos:</a:t>
            </a:r>
          </a:p>
          <a:p>
            <a:endParaRPr lang="es-ES" dirty="0"/>
          </a:p>
          <a:p>
            <a:r>
              <a:rPr lang="es-ES" dirty="0" err="1"/>
              <a:t>on</a:t>
            </a:r>
            <a:r>
              <a:rPr lang="es-ES" dirty="0"/>
              <a:t>:</a:t>
            </a:r>
          </a:p>
          <a:p>
            <a:r>
              <a:rPr lang="es-ES" dirty="0"/>
              <a:t> </a:t>
            </a:r>
            <a:r>
              <a:rPr lang="es-ES" dirty="0" err="1"/>
              <a:t>schedule</a:t>
            </a:r>
            <a:r>
              <a:rPr lang="es-ES" dirty="0"/>
              <a:t>:</a:t>
            </a:r>
          </a:p>
          <a:p>
            <a:r>
              <a:rPr lang="es-ES" dirty="0"/>
              <a:t> - cron: '*/5 * * * *’</a:t>
            </a:r>
          </a:p>
          <a:p>
            <a:endParaRPr lang="es-ES" dirty="0"/>
          </a:p>
          <a:p>
            <a:r>
              <a:rPr lang="es-ES" dirty="0"/>
              <a:t>La sintaxis utilizada en un archivo de flujo de trabajo se explicará con más detalle en la sección de Flujos de trabajo de este capítulo.</a:t>
            </a:r>
          </a:p>
          <a:p>
            <a:r>
              <a:rPr lang="es-ES" dirty="0"/>
              <a:t>Si no estás familiarizado con la sintaxis cron POSIX, considera utilizar </a:t>
            </a:r>
            <a:r>
              <a:rPr lang="es-ES" dirty="0" err="1"/>
              <a:t>crontab.guru</a:t>
            </a:r>
            <a:r>
              <a:rPr lang="es-ES" dirty="0"/>
              <a:t>, un editor amigable y sencillo para expresiones de programación cron.</a:t>
            </a:r>
          </a:p>
          <a:p>
            <a:r>
              <a:rPr lang="es-ES" dirty="0"/>
              <a:t>Los eventos programados se ejecutan en el </a:t>
            </a:r>
            <a:r>
              <a:rPr lang="es-ES" dirty="0" err="1"/>
              <a:t>commit</a:t>
            </a:r>
            <a:r>
              <a:rPr lang="es-ES" dirty="0"/>
              <a:t> más reciente en la rama predeterminada.</a:t>
            </a:r>
          </a:p>
          <a:p>
            <a:r>
              <a:rPr lang="es-ES" dirty="0"/>
              <a:t>Nota importante</a:t>
            </a:r>
          </a:p>
          <a:p>
            <a:r>
              <a:rPr lang="es-ES" dirty="0"/>
              <a:t>5 minutos es el intervalo más corto en el que se pueden ejecutar intervalos programados.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528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agente de </a:t>
            </a:r>
            <a:r>
              <a:rPr lang="es-ES" dirty="0" err="1"/>
              <a:t>Github</a:t>
            </a:r>
            <a:r>
              <a:rPr lang="es-ES" dirty="0"/>
              <a:t> </a:t>
            </a:r>
            <a:r>
              <a:rPr lang="es-ES" dirty="0" err="1"/>
              <a:t>Actions</a:t>
            </a:r>
            <a:r>
              <a:rPr lang="es-ES" dirty="0"/>
              <a:t> es una máquina virtual (VM) que se utiliza para ejecutar trabajos (</a:t>
            </a:r>
            <a:r>
              <a:rPr lang="es-ES" dirty="0" err="1"/>
              <a:t>jobs</a:t>
            </a:r>
            <a:r>
              <a:rPr lang="es-ES" dirty="0"/>
              <a:t>) en un flujo de trabajo (</a:t>
            </a:r>
            <a:r>
              <a:rPr lang="es-ES" dirty="0" err="1"/>
              <a:t>workflow</a:t>
            </a:r>
            <a:r>
              <a:rPr lang="es-ES" dirty="0"/>
              <a:t>) de </a:t>
            </a:r>
            <a:r>
              <a:rPr lang="es-ES" dirty="0" err="1"/>
              <a:t>Github</a:t>
            </a:r>
            <a:r>
              <a:rPr lang="es-ES" dirty="0"/>
              <a:t> </a:t>
            </a:r>
            <a:r>
              <a:rPr lang="es-ES" dirty="0" err="1"/>
              <a:t>Actions</a:t>
            </a:r>
            <a:r>
              <a:rPr lang="es-ES" dirty="0"/>
              <a:t>. Un agente es responsable de realizar las tareas definidas en un trabajo específico dentro de un flujo de trabajo.</a:t>
            </a:r>
          </a:p>
          <a:p>
            <a:endParaRPr lang="es-ES" dirty="0"/>
          </a:p>
          <a:p>
            <a:r>
              <a:rPr lang="es-ES" dirty="0"/>
              <a:t>Los agentes de </a:t>
            </a:r>
            <a:r>
              <a:rPr lang="es-ES" dirty="0" err="1"/>
              <a:t>Github</a:t>
            </a:r>
            <a:r>
              <a:rPr lang="es-ES" dirty="0"/>
              <a:t> </a:t>
            </a:r>
            <a:r>
              <a:rPr lang="es-ES" dirty="0" err="1"/>
              <a:t>Actions</a:t>
            </a:r>
            <a:r>
              <a:rPr lang="es-ES" dirty="0"/>
              <a:t> pueden ser máquinas virtuales alojadas por </a:t>
            </a:r>
            <a:r>
              <a:rPr lang="es-ES" dirty="0" err="1"/>
              <a:t>Github</a:t>
            </a:r>
            <a:r>
              <a:rPr lang="es-ES" dirty="0"/>
              <a:t> (como `</a:t>
            </a:r>
            <a:r>
              <a:rPr lang="es-ES" dirty="0" err="1"/>
              <a:t>ubuntu-latest</a:t>
            </a:r>
            <a:r>
              <a:rPr lang="es-ES" dirty="0"/>
              <a:t>`, `</a:t>
            </a:r>
            <a:r>
              <a:rPr lang="es-ES" dirty="0" err="1"/>
              <a:t>windows-latest</a:t>
            </a:r>
            <a:r>
              <a:rPr lang="es-ES" dirty="0"/>
              <a:t>` y `macos-</a:t>
            </a:r>
            <a:r>
              <a:rPr lang="es-ES" dirty="0" err="1"/>
              <a:t>latest</a:t>
            </a:r>
            <a:r>
              <a:rPr lang="es-ES" dirty="0"/>
              <a:t>`) o se pueden configurar como "</a:t>
            </a:r>
            <a:r>
              <a:rPr lang="es-ES" dirty="0" err="1"/>
              <a:t>self-hosted</a:t>
            </a:r>
            <a:r>
              <a:rPr lang="es-ES" dirty="0"/>
              <a:t>" (</a:t>
            </a:r>
            <a:r>
              <a:rPr lang="es-ES" dirty="0" err="1"/>
              <a:t>auto-alojados</a:t>
            </a:r>
            <a:r>
              <a:rPr lang="es-ES" dirty="0"/>
              <a:t>) en cualquier máquina que tenga acceso a internet. Un </a:t>
            </a:r>
            <a:r>
              <a:rPr lang="es-ES" dirty="0" err="1"/>
              <a:t>auto-alojado</a:t>
            </a:r>
            <a:r>
              <a:rPr lang="es-ES" dirty="0"/>
              <a:t> agente de </a:t>
            </a:r>
            <a:r>
              <a:rPr lang="es-ES" dirty="0" err="1"/>
              <a:t>Github</a:t>
            </a:r>
            <a:r>
              <a:rPr lang="es-ES" dirty="0"/>
              <a:t> </a:t>
            </a:r>
            <a:r>
              <a:rPr lang="es-ES" dirty="0" err="1"/>
              <a:t>Actions</a:t>
            </a:r>
            <a:r>
              <a:rPr lang="es-ES" dirty="0"/>
              <a:t> es una máquina en la que se instala y configura el agente de </a:t>
            </a:r>
            <a:r>
              <a:rPr lang="es-ES" dirty="0" err="1"/>
              <a:t>Github</a:t>
            </a:r>
            <a:r>
              <a:rPr lang="es-ES" dirty="0"/>
              <a:t> </a:t>
            </a:r>
            <a:r>
              <a:rPr lang="es-ES" dirty="0" err="1"/>
              <a:t>Actions</a:t>
            </a:r>
            <a:r>
              <a:rPr lang="es-ES" dirty="0"/>
              <a:t> para poder ejecutar trabajos definidos en un flujo de trabajo.</a:t>
            </a:r>
          </a:p>
          <a:p>
            <a:endParaRPr lang="es-ES" dirty="0"/>
          </a:p>
          <a:p>
            <a:r>
              <a:rPr lang="es-ES" dirty="0"/>
              <a:t>Los trabajos en un flujo de trabajo pueden ser definidos para que se ejecuten en diferentes agentes. Por ejemplo, si un flujo de trabajo tiene trabajos que necesitan ser ejecutados en diferentes sistemas operativos, se pueden definir trabajos separados para cada sistema operativo y se pueden especificar los agentes correspondientes para cada trabajo.</a:t>
            </a:r>
          </a:p>
          <a:p>
            <a:endParaRPr lang="es-ES" dirty="0"/>
          </a:p>
          <a:p>
            <a:r>
              <a:rPr lang="es-ES" dirty="0"/>
              <a:t>Un agente de </a:t>
            </a:r>
            <a:r>
              <a:rPr lang="es-ES" dirty="0" err="1"/>
              <a:t>Github</a:t>
            </a:r>
            <a:r>
              <a:rPr lang="es-ES" dirty="0"/>
              <a:t> </a:t>
            </a:r>
            <a:r>
              <a:rPr lang="es-ES" dirty="0" err="1"/>
              <a:t>Actions</a:t>
            </a:r>
            <a:r>
              <a:rPr lang="es-ES" dirty="0"/>
              <a:t> puede proporcionar un ambiente aislado y seguro para ejecutar tareas en un flujo de trabajo. También permite la ejecución de trabajos en diferentes sistemas operativos y en diferentes ambientes personalizados.</a:t>
            </a:r>
          </a:p>
          <a:p>
            <a:endParaRPr lang="es-ES" dirty="0"/>
          </a:p>
          <a:p>
            <a:r>
              <a:rPr lang="es-ES" dirty="0"/>
              <a:t>En resumen, un agente de </a:t>
            </a:r>
            <a:r>
              <a:rPr lang="es-ES" dirty="0" err="1"/>
              <a:t>Github</a:t>
            </a:r>
            <a:r>
              <a:rPr lang="es-ES" dirty="0"/>
              <a:t> </a:t>
            </a:r>
            <a:r>
              <a:rPr lang="es-ES" dirty="0" err="1"/>
              <a:t>Actions</a:t>
            </a:r>
            <a:r>
              <a:rPr lang="es-ES" dirty="0"/>
              <a:t> es un recurso que se utiliza para ejecutar trabajos dentro de un flujo de trabajo. Puede ser un agente alojado por </a:t>
            </a:r>
            <a:r>
              <a:rPr lang="es-ES" dirty="0" err="1"/>
              <a:t>Github</a:t>
            </a:r>
            <a:r>
              <a:rPr lang="es-ES" dirty="0"/>
              <a:t> o </a:t>
            </a:r>
            <a:r>
              <a:rPr lang="es-ES" dirty="0" err="1"/>
              <a:t>auto-alojado</a:t>
            </a:r>
            <a:r>
              <a:rPr lang="es-ES" dirty="0"/>
              <a:t>, y es responsable de realizar las tareas definidas en un trabajo específico.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79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a:t>
            </a:r>
            <a:r>
              <a:rPr lang="es-ES" dirty="0" err="1"/>
              <a:t>Networking</a:t>
            </a:r>
            <a:r>
              <a:rPr lang="es-ES" dirty="0"/>
              <a:t> permite que los contenedores se comuniquen entre sí, con el host y con redes externas. En este laboratorio aprenderás conceptos fundamentales como redes bridge y </a:t>
            </a:r>
            <a:r>
              <a:rPr lang="es-ES" dirty="0" err="1"/>
              <a:t>overlay</a:t>
            </a:r>
            <a:r>
              <a:rPr lang="es-ES" dirty="0"/>
              <a:t>, y cómo configurarlas mediante comandos básicos.</a:t>
            </a:r>
          </a:p>
          <a:p>
            <a:endParaRPr lang="es-ES" dirty="0"/>
          </a:p>
        </p:txBody>
      </p:sp>
      <p:sp>
        <p:nvSpPr>
          <p:cNvPr id="4" name="Marcador de número de diapositiva 3"/>
          <p:cNvSpPr>
            <a:spLocks noGrp="1"/>
          </p:cNvSpPr>
          <p:nvPr>
            <p:ph type="sldNum" sz="quarter" idx="5"/>
          </p:nvPr>
        </p:nvSpPr>
        <p:spPr/>
        <p:txBody>
          <a:bodyPr/>
          <a:lstStyle/>
          <a:p>
            <a:fld id="{53B1B935-1A43-4AF8-AF9C-D25D93C9D75F}" type="slidenum">
              <a:rPr lang="es-ES" smtClean="0"/>
              <a:t>39</a:t>
            </a:fld>
            <a:endParaRPr lang="es-ES"/>
          </a:p>
        </p:txBody>
      </p:sp>
    </p:spTree>
    <p:extLst>
      <p:ext uri="{BB962C8B-B14F-4D97-AF65-F5344CB8AC3E}">
        <p14:creationId xmlns:p14="http://schemas.microsoft.com/office/powerpoint/2010/main" val="510728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Hacerlo yo para enseñarlo y mostrar el código!!!!</a:t>
            </a:r>
          </a:p>
          <a:p>
            <a:pPr algn="l"/>
            <a:endParaRPr lang="es-ES" dirty="0"/>
          </a:p>
          <a:p>
            <a:pPr algn="l"/>
            <a:r>
              <a:rPr lang="es-ES" dirty="0"/>
              <a:t>Crear repositorio </a:t>
            </a:r>
          </a:p>
          <a:p>
            <a:pPr algn="l"/>
            <a:endParaRPr lang="es-ES" dirty="0"/>
          </a:p>
          <a:p>
            <a:pPr algn="l">
              <a:buFont typeface="+mj-lt"/>
              <a:buAutoNum type="arabicPeriod"/>
            </a:pPr>
            <a:r>
              <a:rPr lang="en-GB" b="0" i="0" dirty="0">
                <a:solidFill>
                  <a:srgbClr val="374151"/>
                </a:solidFill>
                <a:effectLst/>
                <a:latin typeface="Söhne"/>
              </a:rPr>
              <a:t>Abre </a:t>
            </a:r>
            <a:r>
              <a:rPr lang="en-GB" b="0" i="0" dirty="0" err="1">
                <a:solidFill>
                  <a:srgbClr val="374151"/>
                </a:solidFill>
                <a:effectLst/>
                <a:latin typeface="Söhne"/>
              </a:rPr>
              <a:t>tu</a:t>
            </a:r>
            <a:r>
              <a:rPr lang="en-GB" b="0" i="0" dirty="0">
                <a:solidFill>
                  <a:srgbClr val="374151"/>
                </a:solidFill>
                <a:effectLst/>
                <a:latin typeface="Söhne"/>
              </a:rPr>
              <a:t> </a:t>
            </a:r>
            <a:r>
              <a:rPr lang="en-GB" b="0" i="0" dirty="0" err="1">
                <a:solidFill>
                  <a:srgbClr val="374151"/>
                </a:solidFill>
                <a:effectLst/>
                <a:latin typeface="Söhne"/>
              </a:rPr>
              <a:t>repositorio</a:t>
            </a:r>
            <a:r>
              <a:rPr lang="en-GB" b="0" i="0" dirty="0">
                <a:solidFill>
                  <a:srgbClr val="374151"/>
                </a:solidFill>
                <a:effectLst/>
                <a:latin typeface="Söhne"/>
              </a:rPr>
              <a:t> </a:t>
            </a:r>
            <a:r>
              <a:rPr lang="en-GB" b="0" i="0" dirty="0" err="1">
                <a:solidFill>
                  <a:srgbClr val="374151"/>
                </a:solidFill>
                <a:effectLst/>
                <a:latin typeface="Söhne"/>
              </a:rPr>
              <a:t>Github</a:t>
            </a:r>
            <a:r>
              <a:rPr lang="en-GB" b="0" i="0" dirty="0">
                <a:solidFill>
                  <a:srgbClr val="374151"/>
                </a:solidFill>
                <a:effectLst/>
                <a:latin typeface="Söhne"/>
              </a:rPr>
              <a:t> y </a:t>
            </a:r>
            <a:r>
              <a:rPr lang="en-GB" b="0" i="0" dirty="0" err="1">
                <a:solidFill>
                  <a:srgbClr val="374151"/>
                </a:solidFill>
                <a:effectLst/>
                <a:latin typeface="Söhne"/>
              </a:rPr>
              <a:t>navega</a:t>
            </a:r>
            <a:r>
              <a:rPr lang="en-GB" b="0" i="0" dirty="0">
                <a:solidFill>
                  <a:srgbClr val="374151"/>
                </a:solidFill>
                <a:effectLst/>
                <a:latin typeface="Söhne"/>
              </a:rPr>
              <a:t> a la </a:t>
            </a:r>
            <a:r>
              <a:rPr lang="en-GB" b="0" i="0" dirty="0" err="1">
                <a:solidFill>
                  <a:srgbClr val="374151"/>
                </a:solidFill>
                <a:effectLst/>
                <a:latin typeface="Söhne"/>
              </a:rPr>
              <a:t>pestaña</a:t>
            </a:r>
            <a:r>
              <a:rPr lang="en-GB" b="0" i="0" dirty="0">
                <a:solidFill>
                  <a:srgbClr val="374151"/>
                </a:solidFill>
                <a:effectLst/>
                <a:latin typeface="Söhne"/>
              </a:rPr>
              <a:t> "Actions".</a:t>
            </a:r>
          </a:p>
          <a:p>
            <a:pPr algn="l">
              <a:buFont typeface="+mj-lt"/>
              <a:buAutoNum type="arabicPeriod"/>
            </a:pPr>
            <a:r>
              <a:rPr lang="en-GB" b="0" i="0" dirty="0">
                <a:solidFill>
                  <a:srgbClr val="374151"/>
                </a:solidFill>
                <a:effectLst/>
                <a:latin typeface="Söhne"/>
              </a:rPr>
              <a:t>Haz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"New Workflow" y </a:t>
            </a:r>
            <a:r>
              <a:rPr lang="en-GB" b="0" i="0" dirty="0" err="1">
                <a:solidFill>
                  <a:srgbClr val="374151"/>
                </a:solidFill>
                <a:effectLst/>
                <a:latin typeface="Söhne"/>
              </a:rPr>
              <a:t>selecciona</a:t>
            </a:r>
            <a:r>
              <a:rPr lang="en-GB" b="0" i="0" dirty="0">
                <a:solidFill>
                  <a:srgbClr val="374151"/>
                </a:solidFill>
                <a:effectLst/>
                <a:latin typeface="Söhne"/>
              </a:rPr>
              <a:t> "Set up a workflow yourself".</a:t>
            </a:r>
          </a:p>
          <a:p>
            <a:pPr algn="l">
              <a:buFont typeface="+mj-lt"/>
              <a:buAutoNum type="arabicPeriod"/>
            </a:pPr>
            <a:r>
              <a:rPr lang="en-GB" b="0" i="0" dirty="0">
                <a:solidFill>
                  <a:srgbClr val="374151"/>
                </a:solidFill>
                <a:effectLst/>
                <a:latin typeface="Söhne"/>
              </a:rPr>
              <a:t>En </a:t>
            </a:r>
            <a:r>
              <a:rPr lang="en-GB" b="0" i="0" dirty="0" err="1">
                <a:solidFill>
                  <a:srgbClr val="374151"/>
                </a:solidFill>
                <a:effectLst/>
                <a:latin typeface="Söhne"/>
              </a:rPr>
              <a:t>el</a:t>
            </a:r>
            <a:r>
              <a:rPr lang="en-GB" b="0" i="0" dirty="0">
                <a:solidFill>
                  <a:srgbClr val="374151"/>
                </a:solidFill>
                <a:effectLst/>
                <a:latin typeface="Söhne"/>
              </a:rPr>
              <a:t> editor de </a:t>
            </a:r>
            <a:r>
              <a:rPr lang="en-GB" b="0" i="0" dirty="0" err="1">
                <a:solidFill>
                  <a:srgbClr val="374151"/>
                </a:solidFill>
                <a:effectLst/>
                <a:latin typeface="Söhne"/>
              </a:rPr>
              <a:t>texto</a:t>
            </a:r>
            <a:r>
              <a:rPr lang="en-GB" b="0" i="0" dirty="0">
                <a:solidFill>
                  <a:srgbClr val="374151"/>
                </a:solidFill>
                <a:effectLst/>
                <a:latin typeface="Söhne"/>
              </a:rPr>
              <a:t> que se </a:t>
            </a:r>
            <a:r>
              <a:rPr lang="en-GB" b="0" i="0" dirty="0" err="1">
                <a:solidFill>
                  <a:srgbClr val="374151"/>
                </a:solidFill>
                <a:effectLst/>
                <a:latin typeface="Söhne"/>
              </a:rPr>
              <a:t>muestra</a:t>
            </a:r>
            <a:r>
              <a:rPr lang="en-GB" b="0" i="0" dirty="0">
                <a:solidFill>
                  <a:srgbClr val="374151"/>
                </a:solidFill>
                <a:effectLst/>
                <a:latin typeface="Söhne"/>
              </a:rPr>
              <a:t>, </a:t>
            </a:r>
            <a:r>
              <a:rPr lang="en-GB" b="0" i="0" dirty="0" err="1">
                <a:solidFill>
                  <a:srgbClr val="374151"/>
                </a:solidFill>
                <a:effectLst/>
                <a:latin typeface="Söhne"/>
              </a:rPr>
              <a:t>pega</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código</a:t>
            </a:r>
            <a:r>
              <a:rPr lang="en-GB" b="0" i="0" dirty="0">
                <a:solidFill>
                  <a:srgbClr val="374151"/>
                </a:solidFill>
                <a:effectLst/>
                <a:latin typeface="Söhne"/>
              </a:rPr>
              <a:t> YAML </a:t>
            </a:r>
            <a:r>
              <a:rPr lang="en-GB" b="0" i="0" dirty="0" err="1">
                <a:solidFill>
                  <a:srgbClr val="374151"/>
                </a:solidFill>
                <a:effectLst/>
                <a:latin typeface="Söhne"/>
              </a:rPr>
              <a:t>proporcionado</a:t>
            </a:r>
            <a:r>
              <a:rPr lang="en-GB" b="0" i="0" dirty="0">
                <a:solidFill>
                  <a:srgbClr val="374151"/>
                </a:solidFill>
                <a:effectLst/>
                <a:latin typeface="Söhne"/>
              </a:rPr>
              <a:t>.</a:t>
            </a:r>
          </a:p>
          <a:p>
            <a:r>
              <a:rPr lang="en-GB" dirty="0" err="1">
                <a:effectLst/>
                <a:latin typeface="Söhne"/>
              </a:rPr>
              <a:t>yamlCopy</a:t>
            </a:r>
            <a:r>
              <a:rPr lang="en-GB" dirty="0">
                <a:effectLst/>
                <a:latin typeface="Söhne"/>
              </a:rPr>
              <a:t> code</a:t>
            </a:r>
          </a:p>
          <a:p>
            <a:endParaRPr lang="en-GB" dirty="0">
              <a:effectLst/>
              <a:latin typeface="Söhne"/>
            </a:endParaRPr>
          </a:p>
          <a:p>
            <a:r>
              <a:rPr lang="en-GB" dirty="0">
                <a:solidFill>
                  <a:srgbClr val="DF3079"/>
                </a:solidFill>
                <a:effectLst/>
              </a:rPr>
              <a:t>name:</a:t>
            </a:r>
            <a:r>
              <a:rPr lang="en-GB" dirty="0">
                <a:effectLst/>
              </a:rPr>
              <a:t> </a:t>
            </a:r>
            <a:r>
              <a:rPr lang="en-GB" dirty="0">
                <a:solidFill>
                  <a:srgbClr val="00A67D"/>
                </a:solidFill>
                <a:effectLst/>
              </a:rPr>
              <a:t>First</a:t>
            </a:r>
            <a:r>
              <a:rPr lang="en-GB" dirty="0">
                <a:effectLst/>
              </a:rPr>
              <a:t> </a:t>
            </a:r>
            <a:r>
              <a:rPr lang="en-GB" dirty="0">
                <a:solidFill>
                  <a:srgbClr val="00A67D"/>
                </a:solidFill>
                <a:effectLst/>
              </a:rPr>
              <a:t>Workflow</a:t>
            </a:r>
            <a:r>
              <a:rPr lang="en-GB" dirty="0">
                <a:effectLst/>
              </a:rPr>
              <a:t> </a:t>
            </a:r>
          </a:p>
          <a:p>
            <a:r>
              <a:rPr lang="en-GB" dirty="0">
                <a:solidFill>
                  <a:srgbClr val="DF3079"/>
                </a:solidFill>
                <a:effectLst/>
              </a:rPr>
              <a:t>on:</a:t>
            </a:r>
            <a:r>
              <a:rPr lang="en-GB" dirty="0">
                <a:effectLst/>
              </a:rPr>
              <a:t> </a:t>
            </a:r>
            <a:r>
              <a:rPr lang="en-GB" dirty="0" err="1">
                <a:solidFill>
                  <a:srgbClr val="00A67D"/>
                </a:solidFill>
                <a:effectLst/>
              </a:rPr>
              <a:t>workflow_dispatch</a:t>
            </a:r>
            <a:r>
              <a:rPr lang="en-GB" dirty="0">
                <a:effectLst/>
              </a:rPr>
              <a:t> </a:t>
            </a:r>
          </a:p>
          <a:p>
            <a:r>
              <a:rPr lang="en-GB" dirty="0">
                <a:solidFill>
                  <a:srgbClr val="DF3079"/>
                </a:solidFill>
                <a:effectLst/>
              </a:rPr>
              <a:t>jobs:</a:t>
            </a:r>
            <a:r>
              <a:rPr lang="en-GB" dirty="0">
                <a:effectLst/>
              </a:rPr>
              <a:t> </a:t>
            </a:r>
          </a:p>
          <a:p>
            <a:r>
              <a:rPr lang="en-GB" dirty="0">
                <a:solidFill>
                  <a:srgbClr val="DF3079"/>
                </a:solidFill>
                <a:effectLst/>
              </a:rPr>
              <a:t>first-job:</a:t>
            </a:r>
            <a:r>
              <a:rPr lang="en-GB" dirty="0">
                <a:effectLst/>
              </a:rPr>
              <a:t> </a:t>
            </a:r>
          </a:p>
          <a:p>
            <a:r>
              <a:rPr lang="en-GB" dirty="0">
                <a:solidFill>
                  <a:srgbClr val="DF3079"/>
                </a:solidFill>
                <a:effectLst/>
              </a:rPr>
              <a:t>runs-on:</a:t>
            </a:r>
            <a:r>
              <a:rPr lang="en-GB" dirty="0">
                <a:effectLst/>
              </a:rPr>
              <a:t> </a:t>
            </a:r>
            <a:r>
              <a:rPr lang="en-GB" dirty="0">
                <a:solidFill>
                  <a:srgbClr val="00A67D"/>
                </a:solidFill>
                <a:effectLst/>
              </a:rPr>
              <a:t>ubuntu-latest</a:t>
            </a:r>
            <a:r>
              <a:rPr lang="en-GB" dirty="0">
                <a:effectLst/>
              </a:rPr>
              <a:t> </a:t>
            </a:r>
          </a:p>
          <a:p>
            <a:r>
              <a:rPr lang="en-GB" dirty="0">
                <a:solidFill>
                  <a:srgbClr val="DF3079"/>
                </a:solidFill>
                <a:effectLst/>
              </a:rPr>
              <a:t>steps:</a:t>
            </a:r>
            <a:r>
              <a:rPr lang="en-GB" dirty="0">
                <a:effectLst/>
              </a:rPr>
              <a:t> </a:t>
            </a:r>
          </a:p>
          <a:p>
            <a:pPr marL="171450" indent="-171450">
              <a:buFontTx/>
              <a:buChar char="-"/>
            </a:pPr>
            <a:r>
              <a:rPr lang="en-GB" dirty="0">
                <a:solidFill>
                  <a:srgbClr val="DF3079"/>
                </a:solidFill>
                <a:effectLst/>
              </a:rPr>
              <a:t>name:</a:t>
            </a:r>
            <a:r>
              <a:rPr lang="en-GB" dirty="0">
                <a:effectLst/>
              </a:rPr>
              <a:t> </a:t>
            </a:r>
            <a:r>
              <a:rPr lang="en-GB" dirty="0">
                <a:solidFill>
                  <a:srgbClr val="00A67D"/>
                </a:solidFill>
                <a:effectLst/>
              </a:rPr>
              <a:t>Print</a:t>
            </a:r>
            <a:r>
              <a:rPr lang="en-GB" dirty="0">
                <a:effectLst/>
              </a:rPr>
              <a:t> </a:t>
            </a:r>
            <a:r>
              <a:rPr lang="en-GB" dirty="0">
                <a:solidFill>
                  <a:srgbClr val="00A67D"/>
                </a:solidFill>
                <a:effectLst/>
              </a:rPr>
              <a:t>greeting</a:t>
            </a:r>
            <a:r>
              <a:rPr lang="en-GB" dirty="0">
                <a:effectLst/>
              </a:rPr>
              <a:t> </a:t>
            </a:r>
          </a:p>
          <a:p>
            <a:pPr marL="0" indent="0">
              <a:buFontTx/>
              <a:buNone/>
            </a:pPr>
            <a:r>
              <a:rPr lang="en-GB" dirty="0">
                <a:solidFill>
                  <a:srgbClr val="DF3079"/>
                </a:solidFill>
                <a:effectLst/>
              </a:rPr>
              <a:t>run:</a:t>
            </a:r>
            <a:r>
              <a:rPr lang="en-GB" dirty="0">
                <a:effectLst/>
              </a:rPr>
              <a:t> </a:t>
            </a:r>
            <a:r>
              <a:rPr lang="en-GB" dirty="0">
                <a:solidFill>
                  <a:srgbClr val="00A67D"/>
                </a:solidFill>
                <a:effectLst/>
              </a:rPr>
              <a:t>echo</a:t>
            </a:r>
            <a:r>
              <a:rPr lang="en-GB" dirty="0">
                <a:effectLst/>
              </a:rPr>
              <a:t> </a:t>
            </a:r>
            <a:r>
              <a:rPr lang="en-GB" dirty="0">
                <a:solidFill>
                  <a:srgbClr val="00A67D"/>
                </a:solidFill>
                <a:effectLst/>
              </a:rPr>
              <a:t>"Hello World!"</a:t>
            </a:r>
            <a:r>
              <a:rPr lang="en-GB" dirty="0">
                <a:effectLst/>
              </a:rPr>
              <a:t> </a:t>
            </a:r>
          </a:p>
          <a:p>
            <a:pPr marL="171450" indent="-171450">
              <a:buFontTx/>
              <a:buChar char="-"/>
            </a:pPr>
            <a:r>
              <a:rPr lang="en-GB" dirty="0">
                <a:solidFill>
                  <a:srgbClr val="DF3079"/>
                </a:solidFill>
                <a:effectLst/>
              </a:rPr>
              <a:t>name:</a:t>
            </a:r>
            <a:r>
              <a:rPr lang="en-GB" dirty="0">
                <a:effectLst/>
              </a:rPr>
              <a:t> </a:t>
            </a:r>
            <a:r>
              <a:rPr lang="en-GB" dirty="0">
                <a:solidFill>
                  <a:srgbClr val="00A67D"/>
                </a:solidFill>
                <a:effectLst/>
              </a:rPr>
              <a:t>Print</a:t>
            </a:r>
            <a:r>
              <a:rPr lang="en-GB" dirty="0">
                <a:effectLst/>
              </a:rPr>
              <a:t> </a:t>
            </a:r>
            <a:r>
              <a:rPr lang="en-GB" dirty="0">
                <a:solidFill>
                  <a:srgbClr val="00A67D"/>
                </a:solidFill>
                <a:effectLst/>
              </a:rPr>
              <a:t>goodbye</a:t>
            </a:r>
            <a:r>
              <a:rPr lang="en-GB" dirty="0">
                <a:effectLst/>
              </a:rPr>
              <a:t> </a:t>
            </a:r>
          </a:p>
          <a:p>
            <a:pPr marL="0" indent="0">
              <a:buFontTx/>
              <a:buNone/>
            </a:pPr>
            <a:r>
              <a:rPr lang="en-GB" dirty="0">
                <a:solidFill>
                  <a:srgbClr val="DF3079"/>
                </a:solidFill>
                <a:effectLst/>
              </a:rPr>
              <a:t>run:</a:t>
            </a:r>
            <a:r>
              <a:rPr lang="en-GB" dirty="0">
                <a:effectLst/>
              </a:rPr>
              <a:t> </a:t>
            </a:r>
            <a:r>
              <a:rPr lang="en-GB" dirty="0">
                <a:solidFill>
                  <a:srgbClr val="00A67D"/>
                </a:solidFill>
                <a:effectLst/>
              </a:rPr>
              <a:t>echo</a:t>
            </a:r>
            <a:r>
              <a:rPr lang="en-GB" dirty="0">
                <a:effectLst/>
              </a:rPr>
              <a:t> </a:t>
            </a:r>
            <a:r>
              <a:rPr lang="en-GB" dirty="0">
                <a:solidFill>
                  <a:srgbClr val="00A67D"/>
                </a:solidFill>
                <a:effectLst/>
              </a:rPr>
              <a:t>"Done - bye!"</a:t>
            </a:r>
            <a:r>
              <a:rPr lang="en-GB" dirty="0">
                <a:effectLst/>
              </a:rPr>
              <a:t> </a:t>
            </a:r>
          </a:p>
          <a:p>
            <a:pPr marL="0" indent="0">
              <a:buFontTx/>
              <a:buNone/>
            </a:pPr>
            <a:endParaRPr lang="en-GB" dirty="0">
              <a:effectLst/>
            </a:endParaRPr>
          </a:p>
          <a:p>
            <a:pPr algn="l">
              <a:buFont typeface="+mj-lt"/>
              <a:buAutoNum type="arabicPeriod" startAt="4"/>
            </a:pPr>
            <a:r>
              <a:rPr lang="en-GB" b="0" i="0" dirty="0">
                <a:solidFill>
                  <a:srgbClr val="374151"/>
                </a:solidFill>
                <a:effectLst/>
                <a:latin typeface="Söhne"/>
              </a:rPr>
              <a:t>Haz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"Start commit" y luego </a:t>
            </a:r>
            <a:r>
              <a:rPr lang="en-GB" b="0" i="0" dirty="0" err="1">
                <a:solidFill>
                  <a:srgbClr val="374151"/>
                </a:solidFill>
                <a:effectLst/>
                <a:latin typeface="Söhne"/>
              </a:rPr>
              <a:t>en</a:t>
            </a:r>
            <a:r>
              <a:rPr lang="en-GB" b="0" i="0" dirty="0">
                <a:solidFill>
                  <a:srgbClr val="374151"/>
                </a:solidFill>
                <a:effectLst/>
                <a:latin typeface="Söhne"/>
              </a:rPr>
              <a:t> "Commit new file" para </a:t>
            </a:r>
            <a:r>
              <a:rPr lang="en-GB" b="0" i="0" dirty="0" err="1">
                <a:solidFill>
                  <a:srgbClr val="374151"/>
                </a:solidFill>
                <a:effectLst/>
                <a:latin typeface="Söhne"/>
              </a:rPr>
              <a:t>guardar</a:t>
            </a:r>
            <a:r>
              <a:rPr lang="en-GB" b="0" i="0" dirty="0">
                <a:solidFill>
                  <a:srgbClr val="374151"/>
                </a:solidFill>
                <a:effectLst/>
                <a:latin typeface="Söhne"/>
              </a:rPr>
              <a:t> </a:t>
            </a:r>
            <a:r>
              <a:rPr lang="en-GB" b="0" i="0" dirty="0" err="1">
                <a:solidFill>
                  <a:srgbClr val="374151"/>
                </a:solidFill>
                <a:effectLst/>
                <a:latin typeface="Söhne"/>
              </a:rPr>
              <a:t>los</a:t>
            </a:r>
            <a:r>
              <a:rPr lang="en-GB" b="0" i="0" dirty="0">
                <a:solidFill>
                  <a:srgbClr val="374151"/>
                </a:solidFill>
                <a:effectLst/>
                <a:latin typeface="Söhne"/>
              </a:rPr>
              <a:t> </a:t>
            </a:r>
            <a:r>
              <a:rPr lang="en-GB" b="0" i="0" dirty="0" err="1">
                <a:solidFill>
                  <a:srgbClr val="374151"/>
                </a:solidFill>
                <a:effectLst/>
                <a:latin typeface="Söhne"/>
              </a:rPr>
              <a:t>cambios</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repositorio</a:t>
            </a:r>
            <a:r>
              <a:rPr lang="en-GB" b="0" i="0" dirty="0">
                <a:solidFill>
                  <a:srgbClr val="374151"/>
                </a:solidFill>
                <a:effectLst/>
                <a:latin typeface="Söhne"/>
              </a:rPr>
              <a:t>.</a:t>
            </a:r>
          </a:p>
          <a:p>
            <a:pPr algn="l">
              <a:buFont typeface="+mj-lt"/>
              <a:buAutoNum type="arabicPeriod" startAt="4"/>
            </a:pPr>
            <a:r>
              <a:rPr lang="en-GB" b="0" i="0" dirty="0" err="1">
                <a:solidFill>
                  <a:srgbClr val="374151"/>
                </a:solidFill>
                <a:effectLst/>
                <a:latin typeface="Söhne"/>
              </a:rPr>
              <a:t>Ahora</a:t>
            </a:r>
            <a:r>
              <a:rPr lang="en-GB" b="0" i="0" dirty="0">
                <a:solidFill>
                  <a:srgbClr val="374151"/>
                </a:solidFill>
                <a:effectLst/>
                <a:latin typeface="Söhne"/>
              </a:rPr>
              <a:t> </a:t>
            </a:r>
            <a:r>
              <a:rPr lang="en-GB" b="0" i="0" dirty="0" err="1">
                <a:solidFill>
                  <a:srgbClr val="374151"/>
                </a:solidFill>
                <a:effectLst/>
                <a:latin typeface="Söhne"/>
              </a:rPr>
              <a:t>deberías</a:t>
            </a:r>
            <a:r>
              <a:rPr lang="en-GB" b="0" i="0" dirty="0">
                <a:solidFill>
                  <a:srgbClr val="374151"/>
                </a:solidFill>
                <a:effectLst/>
                <a:latin typeface="Söhne"/>
              </a:rPr>
              <a:t> </a:t>
            </a:r>
            <a:r>
              <a:rPr lang="en-GB" b="0" i="0" dirty="0" err="1">
                <a:solidFill>
                  <a:srgbClr val="374151"/>
                </a:solidFill>
                <a:effectLst/>
                <a:latin typeface="Söhne"/>
              </a:rPr>
              <a:t>ver</a:t>
            </a:r>
            <a:r>
              <a:rPr lang="en-GB" b="0" i="0" dirty="0">
                <a:solidFill>
                  <a:srgbClr val="374151"/>
                </a:solidFill>
                <a:effectLst/>
                <a:latin typeface="Söhne"/>
              </a:rPr>
              <a:t> </a:t>
            </a:r>
            <a:r>
              <a:rPr lang="en-GB" b="0" i="0" dirty="0" err="1">
                <a:solidFill>
                  <a:srgbClr val="374151"/>
                </a:solidFill>
                <a:effectLst/>
                <a:latin typeface="Söhne"/>
              </a:rPr>
              <a:t>tu</a:t>
            </a:r>
            <a:r>
              <a:rPr lang="en-GB" b="0" i="0" dirty="0">
                <a:solidFill>
                  <a:srgbClr val="374151"/>
                </a:solidFill>
                <a:effectLst/>
                <a:latin typeface="Söhne"/>
              </a:rPr>
              <a:t> nuevo </a:t>
            </a:r>
            <a:r>
              <a:rPr lang="en-GB" b="0" i="0" dirty="0" err="1">
                <a:solidFill>
                  <a:srgbClr val="374151"/>
                </a:solidFill>
                <a:effectLst/>
                <a:latin typeface="Söhne"/>
              </a:rPr>
              <a:t>flujo</a:t>
            </a:r>
            <a:r>
              <a:rPr lang="en-GB" b="0" i="0" dirty="0">
                <a:solidFill>
                  <a:srgbClr val="374151"/>
                </a:solidFill>
                <a:effectLst/>
                <a:latin typeface="Söhne"/>
              </a:rPr>
              <a:t> de </a:t>
            </a:r>
            <a:r>
              <a:rPr lang="en-GB" b="0" i="0" dirty="0" err="1">
                <a:solidFill>
                  <a:srgbClr val="374151"/>
                </a:solidFill>
                <a:effectLst/>
                <a:latin typeface="Söhne"/>
              </a:rPr>
              <a:t>trabajo</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la </a:t>
            </a:r>
            <a:r>
              <a:rPr lang="en-GB" b="0" i="0" dirty="0" err="1">
                <a:solidFill>
                  <a:srgbClr val="374151"/>
                </a:solidFill>
                <a:effectLst/>
                <a:latin typeface="Söhne"/>
              </a:rPr>
              <a:t>pestaña</a:t>
            </a:r>
            <a:r>
              <a:rPr lang="en-GB" b="0" i="0" dirty="0">
                <a:solidFill>
                  <a:srgbClr val="374151"/>
                </a:solidFill>
                <a:effectLst/>
                <a:latin typeface="Söhne"/>
              </a:rPr>
              <a:t> "Actions".</a:t>
            </a:r>
          </a:p>
          <a:p>
            <a:pPr algn="l">
              <a:buFont typeface="+mj-lt"/>
              <a:buAutoNum type="arabicPeriod" startAt="4"/>
            </a:pPr>
            <a:r>
              <a:rPr lang="en-GB" b="0" i="0" dirty="0" err="1">
                <a:solidFill>
                  <a:srgbClr val="374151"/>
                </a:solidFill>
                <a:effectLst/>
                <a:latin typeface="Söhne"/>
              </a:rPr>
              <a:t>Puedes</a:t>
            </a:r>
            <a:r>
              <a:rPr lang="en-GB" b="0" i="0" dirty="0">
                <a:solidFill>
                  <a:srgbClr val="374151"/>
                </a:solidFill>
                <a:effectLst/>
                <a:latin typeface="Söhne"/>
              </a:rPr>
              <a:t> </a:t>
            </a:r>
            <a:r>
              <a:rPr lang="en-GB" b="0" i="0" dirty="0" err="1">
                <a:solidFill>
                  <a:srgbClr val="374151"/>
                </a:solidFill>
                <a:effectLst/>
                <a:latin typeface="Söhne"/>
              </a:rPr>
              <a:t>hacer</a:t>
            </a:r>
            <a:r>
              <a:rPr lang="en-GB" b="0" i="0" dirty="0">
                <a:solidFill>
                  <a:srgbClr val="374151"/>
                </a:solidFill>
                <a:effectLst/>
                <a:latin typeface="Söhne"/>
              </a:rPr>
              <a:t>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"Run workflow" para </a:t>
            </a:r>
            <a:r>
              <a:rPr lang="en-GB" b="0" i="0" dirty="0" err="1">
                <a:solidFill>
                  <a:srgbClr val="374151"/>
                </a:solidFill>
                <a:effectLst/>
                <a:latin typeface="Söhne"/>
              </a:rPr>
              <a:t>ejecutar</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flujo</a:t>
            </a:r>
            <a:r>
              <a:rPr lang="en-GB" b="0" i="0" dirty="0">
                <a:solidFill>
                  <a:srgbClr val="374151"/>
                </a:solidFill>
                <a:effectLst/>
                <a:latin typeface="Söhne"/>
              </a:rPr>
              <a:t> de </a:t>
            </a:r>
            <a:r>
              <a:rPr lang="en-GB" b="0" i="0" dirty="0" err="1">
                <a:solidFill>
                  <a:srgbClr val="374151"/>
                </a:solidFill>
                <a:effectLst/>
                <a:latin typeface="Söhne"/>
              </a:rPr>
              <a:t>trabajo</a:t>
            </a:r>
            <a:r>
              <a:rPr lang="en-GB" b="0" i="0" dirty="0">
                <a:solidFill>
                  <a:srgbClr val="374151"/>
                </a:solidFill>
                <a:effectLst/>
                <a:latin typeface="Söhne"/>
              </a:rPr>
              <a:t> </a:t>
            </a:r>
            <a:r>
              <a:rPr lang="en-GB" b="0" i="0" dirty="0" err="1">
                <a:solidFill>
                  <a:srgbClr val="374151"/>
                </a:solidFill>
                <a:effectLst/>
                <a:latin typeface="Söhne"/>
              </a:rPr>
              <a:t>manualmente</a:t>
            </a:r>
            <a:r>
              <a:rPr lang="en-GB" b="0" i="0" dirty="0">
                <a:solidFill>
                  <a:srgbClr val="374151"/>
                </a:solidFill>
                <a:effectLst/>
                <a:latin typeface="Söhne"/>
              </a:rPr>
              <a:t>, o </a:t>
            </a:r>
            <a:r>
              <a:rPr lang="en-GB" b="0" i="0" dirty="0" err="1">
                <a:solidFill>
                  <a:srgbClr val="374151"/>
                </a:solidFill>
                <a:effectLst/>
                <a:latin typeface="Söhne"/>
              </a:rPr>
              <a:t>puedes</a:t>
            </a:r>
            <a:r>
              <a:rPr lang="en-GB" b="0" i="0" dirty="0">
                <a:solidFill>
                  <a:srgbClr val="374151"/>
                </a:solidFill>
                <a:effectLst/>
                <a:latin typeface="Söhne"/>
              </a:rPr>
              <a:t> </a:t>
            </a:r>
            <a:r>
              <a:rPr lang="en-GB" b="0" i="0" dirty="0" err="1">
                <a:solidFill>
                  <a:srgbClr val="374151"/>
                </a:solidFill>
                <a:effectLst/>
                <a:latin typeface="Söhne"/>
              </a:rPr>
              <a:t>esperar</a:t>
            </a:r>
            <a:r>
              <a:rPr lang="en-GB" b="0" i="0" dirty="0">
                <a:solidFill>
                  <a:srgbClr val="374151"/>
                </a:solidFill>
                <a:effectLst/>
                <a:latin typeface="Söhne"/>
              </a:rPr>
              <a:t> a que se active </a:t>
            </a:r>
            <a:r>
              <a:rPr lang="en-GB" b="0" i="0" dirty="0" err="1">
                <a:solidFill>
                  <a:srgbClr val="374151"/>
                </a:solidFill>
                <a:effectLst/>
                <a:latin typeface="Söhne"/>
              </a:rPr>
              <a:t>automáticamente</a:t>
            </a:r>
            <a:r>
              <a:rPr lang="en-GB" b="0" i="0" dirty="0">
                <a:solidFill>
                  <a:srgbClr val="374151"/>
                </a:solidFill>
                <a:effectLst/>
                <a:latin typeface="Söhne"/>
              </a:rPr>
              <a:t> </a:t>
            </a:r>
            <a:r>
              <a:rPr lang="en-GB" b="0" i="0" dirty="0" err="1">
                <a:solidFill>
                  <a:srgbClr val="374151"/>
                </a:solidFill>
                <a:effectLst/>
                <a:latin typeface="Söhne"/>
              </a:rPr>
              <a:t>según</a:t>
            </a:r>
            <a:r>
              <a:rPr lang="en-GB" b="0" i="0" dirty="0">
                <a:solidFill>
                  <a:srgbClr val="374151"/>
                </a:solidFill>
                <a:effectLst/>
                <a:latin typeface="Söhne"/>
              </a:rPr>
              <a:t> lo que </a:t>
            </a:r>
            <a:r>
              <a:rPr lang="en-GB" b="0" i="0" dirty="0" err="1">
                <a:solidFill>
                  <a:srgbClr val="374151"/>
                </a:solidFill>
                <a:effectLst/>
                <a:latin typeface="Söhne"/>
              </a:rPr>
              <a:t>hayas</a:t>
            </a:r>
            <a:r>
              <a:rPr lang="en-GB" b="0" i="0" dirty="0">
                <a:solidFill>
                  <a:srgbClr val="374151"/>
                </a:solidFill>
                <a:effectLst/>
                <a:latin typeface="Söhne"/>
              </a:rPr>
              <a:t> </a:t>
            </a:r>
            <a:r>
              <a:rPr lang="en-GB" b="0" i="0" dirty="0" err="1">
                <a:solidFill>
                  <a:srgbClr val="374151"/>
                </a:solidFill>
                <a:effectLst/>
                <a:latin typeface="Söhne"/>
              </a:rPr>
              <a:t>especificado</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la </a:t>
            </a:r>
            <a:r>
              <a:rPr lang="en-GB" b="0" i="0" dirty="0" err="1">
                <a:solidFill>
                  <a:srgbClr val="374151"/>
                </a:solidFill>
                <a:effectLst/>
                <a:latin typeface="Söhne"/>
              </a:rPr>
              <a:t>sección</a:t>
            </a:r>
            <a:r>
              <a:rPr lang="en-GB" b="0" i="0" dirty="0">
                <a:solidFill>
                  <a:srgbClr val="374151"/>
                </a:solidFill>
                <a:effectLst/>
                <a:latin typeface="Söhne"/>
              </a:rPr>
              <a:t> "on" del </a:t>
            </a:r>
            <a:r>
              <a:rPr lang="en-GB" b="0" i="0" dirty="0" err="1">
                <a:solidFill>
                  <a:srgbClr val="374151"/>
                </a:solidFill>
                <a:effectLst/>
                <a:latin typeface="Söhne"/>
              </a:rPr>
              <a:t>archivo</a:t>
            </a:r>
            <a:r>
              <a:rPr lang="en-GB" b="0" i="0" dirty="0">
                <a:solidFill>
                  <a:srgbClr val="374151"/>
                </a:solidFill>
                <a:effectLst/>
                <a:latin typeface="Söhne"/>
              </a:rPr>
              <a:t> YAML.</a:t>
            </a:r>
          </a:p>
          <a:p>
            <a:pPr algn="l"/>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65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Fork</a:t>
            </a:r>
            <a:r>
              <a:rPr lang="es-ES" dirty="0"/>
              <a:t> en </a:t>
            </a:r>
            <a:r>
              <a:rPr lang="es-ES" dirty="0" err="1"/>
              <a:t>git</a:t>
            </a:r>
            <a:r>
              <a:rPr lang="es-ES" dirty="0"/>
              <a:t> hablar y mostrar mi repositorio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040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n-GB" b="0" i="0" dirty="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49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OVERLAY</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SWARAM Y OVERLAY</a:t>
            </a:r>
          </a:p>
          <a:p>
            <a:endParaRPr lang="es-ES" dirty="0"/>
          </a:p>
        </p:txBody>
      </p:sp>
      <p:sp>
        <p:nvSpPr>
          <p:cNvPr id="4" name="Marcador de número de diapositiva 3"/>
          <p:cNvSpPr>
            <a:spLocks noGrp="1"/>
          </p:cNvSpPr>
          <p:nvPr>
            <p:ph type="sldNum" sz="quarter" idx="5"/>
          </p:nvPr>
        </p:nvSpPr>
        <p:spPr/>
        <p:txBody>
          <a:bodyPr/>
          <a:lstStyle/>
          <a:p>
            <a:fld id="{53B1B935-1A43-4AF8-AF9C-D25D93C9D75F}" type="slidenum">
              <a:rPr lang="es-ES" smtClean="0"/>
              <a:t>44</a:t>
            </a:fld>
            <a:endParaRPr lang="es-ES"/>
          </a:p>
        </p:txBody>
      </p:sp>
    </p:spTree>
    <p:extLst>
      <p:ext uri="{BB962C8B-B14F-4D97-AF65-F5344CB8AC3E}">
        <p14:creationId xmlns:p14="http://schemas.microsoft.com/office/powerpoint/2010/main" val="20205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https://training.play-with-docker.com/docker-networking-hol/</a:t>
            </a:r>
          </a:p>
        </p:txBody>
      </p:sp>
      <p:sp>
        <p:nvSpPr>
          <p:cNvPr id="4" name="Marcador de número de diapositiva 3"/>
          <p:cNvSpPr>
            <a:spLocks noGrp="1"/>
          </p:cNvSpPr>
          <p:nvPr>
            <p:ph type="sldNum" sz="quarter" idx="5"/>
          </p:nvPr>
        </p:nvSpPr>
        <p:spPr/>
        <p:txBody>
          <a:bodyPr/>
          <a:lstStyle/>
          <a:p>
            <a:fld id="{53B1B935-1A43-4AF8-AF9C-D25D93C9D75F}" type="slidenum">
              <a:rPr lang="es-ES" smtClean="0"/>
              <a:t>45</a:t>
            </a:fld>
            <a:endParaRPr lang="es-ES"/>
          </a:p>
        </p:txBody>
      </p:sp>
    </p:spTree>
    <p:extLst>
      <p:ext uri="{BB962C8B-B14F-4D97-AF65-F5344CB8AC3E}">
        <p14:creationId xmlns:p14="http://schemas.microsoft.com/office/powerpoint/2010/main" val="1588837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Calibri" panose="020F0502020204030204" pitchFamily="34" charset="0"/>
                <a:ea typeface="Calibri" panose="020F0502020204030204" pitchFamily="34" charset="0"/>
                <a:cs typeface="Times New Roman" panose="02020603050405020304" pitchFamily="18" charset="0"/>
              </a:rPr>
              <a:t>En caso de que no lo hayas notado, tu lista de tareas pendientes está vacía cada vez que inicias el contenedor. ¿Por qué es esto? En esta parte, profundizará en cómo funciona el contenedor.</a:t>
            </a:r>
          </a:p>
          <a:p>
            <a:endParaRPr lang="es-ES" dirty="0"/>
          </a:p>
          <a:p>
            <a:pPr algn="l"/>
            <a:r>
              <a:rPr lang="es-ES" b="0" i="0" dirty="0">
                <a:solidFill>
                  <a:srgbClr val="000000"/>
                </a:solidFill>
                <a:effectLst/>
                <a:latin typeface="Roboto" panose="02000000000000000000" pitchFamily="2" charset="0"/>
              </a:rPr>
              <a:t>Cuando se ejecuta un contenedor, utiliza las distintas capas de una imagen para su sistema de archivos. Cada contenedor también tiene su propio "espacio temporal" para crear/actualizar/eliminar archivos. Los cambios no se verán en otro contenedor, incluso si usan la misma imagen.</a:t>
            </a:r>
          </a:p>
          <a:p>
            <a:br>
              <a:rPr lang="es-ES" dirty="0"/>
            </a:br>
            <a:r>
              <a:rPr lang="es-ES" b="0" i="0" dirty="0">
                <a:solidFill>
                  <a:srgbClr val="000000"/>
                </a:solidFill>
                <a:effectLst/>
                <a:latin typeface="Roboto" panose="02000000000000000000" pitchFamily="2" charset="0"/>
              </a:rPr>
              <a:t>Con el experimento anterior, viste que cada contenedor comienza desde la definición de la imagen cada vez que comienza. Si bien los contenedores pueden crear, actualizar y eliminar archivos, esos cambios se pierden cuando elimina el contenedor y Docker aísla todos los cambios en ese contenedor. Con los volúmenes, puedes cambiar todo esto.</a:t>
            </a:r>
          </a:p>
          <a:p>
            <a:pPr algn="l"/>
            <a:r>
              <a:rPr lang="es-ES" b="0" i="0" u="sng" dirty="0">
                <a:solidFill>
                  <a:srgbClr val="000000"/>
                </a:solidFill>
                <a:effectLst/>
                <a:latin typeface="Roboto" panose="02000000000000000000" pitchFamily="2" charset="0"/>
                <a:hlinkClick r:id="rId3"/>
              </a:rPr>
              <a:t>Los volúmenes</a:t>
            </a:r>
            <a:r>
              <a:rPr lang="es-ES" b="0" i="0" dirty="0">
                <a:solidFill>
                  <a:srgbClr val="000000"/>
                </a:solidFill>
                <a:effectLst/>
                <a:latin typeface="Roboto" panose="02000000000000000000" pitchFamily="2" charset="0"/>
              </a:rPr>
              <a:t> brindan la capacidad de conectar rutas específicas del sistema de archivos del contenedor a la máquina host. Si monta un directorio en el contenedor, los cambios en ese directorio también se ven en la máquina host. Si monta ese mismo directorio al reiniciar el contenedor, verá los mismos archivos.</a:t>
            </a:r>
          </a:p>
          <a:p>
            <a:pPr algn="l"/>
            <a:r>
              <a:rPr lang="es-ES" b="0" i="0" dirty="0">
                <a:solidFill>
                  <a:srgbClr val="000000"/>
                </a:solidFill>
                <a:effectLst/>
                <a:latin typeface="Roboto" panose="02000000000000000000" pitchFamily="2" charset="0"/>
              </a:rPr>
              <a:t>Hay dos tipos principales de volúmenes. Eventualmente usarás ambos, pero comenzarás con montajes de volumen.</a:t>
            </a:r>
          </a:p>
          <a:p>
            <a:endParaRPr lang="es-ES" dirty="0"/>
          </a:p>
          <a:p>
            <a:pPr algn="l"/>
            <a:r>
              <a:rPr lang="es-ES" b="0" i="0" dirty="0">
                <a:solidFill>
                  <a:srgbClr val="000000"/>
                </a:solidFill>
                <a:effectLst/>
                <a:latin typeface="Roboto" panose="02000000000000000000" pitchFamily="2" charset="0"/>
              </a:rPr>
              <a:t>De forma predeterminada, la aplicación de tareas pendientes almacena sus datos en una base de datos SQLite en /</a:t>
            </a:r>
            <a:r>
              <a:rPr lang="es-ES" b="0" i="0" dirty="0" err="1">
                <a:solidFill>
                  <a:srgbClr val="000000"/>
                </a:solidFill>
                <a:effectLst/>
                <a:latin typeface="Roboto" panose="02000000000000000000" pitchFamily="2" charset="0"/>
              </a:rPr>
              <a:t>etc</a:t>
            </a:r>
            <a:r>
              <a:rPr lang="es-ES" b="0" i="0" dirty="0">
                <a:solidFill>
                  <a:srgbClr val="000000"/>
                </a:solidFill>
                <a:effectLst/>
                <a:latin typeface="Roboto" panose="02000000000000000000" pitchFamily="2" charset="0"/>
              </a:rPr>
              <a:t>/todos/</a:t>
            </a:r>
            <a:r>
              <a:rPr lang="es-ES" b="0" i="0" dirty="0" err="1">
                <a:solidFill>
                  <a:srgbClr val="000000"/>
                </a:solidFill>
                <a:effectLst/>
                <a:latin typeface="Roboto" panose="02000000000000000000" pitchFamily="2" charset="0"/>
              </a:rPr>
              <a:t>todo.dbel</a:t>
            </a:r>
            <a:r>
              <a:rPr lang="es-ES" b="0" i="0" dirty="0">
                <a:solidFill>
                  <a:srgbClr val="000000"/>
                </a:solidFill>
                <a:effectLst/>
                <a:latin typeface="Roboto" panose="02000000000000000000" pitchFamily="2" charset="0"/>
              </a:rPr>
              <a:t> sistema de archivos del contenedor. Si no estás familiarizado con SQLite, ¡no te preocupes! Es simplemente una base de datos relacional que almacena todos los datos en un solo archivo. Si bien esto no es lo mejor para aplicaciones a gran escala, funciona para demostraciones pequeñas. Más adelante aprenderá cómo cambiar esto a un motor de base de datos diferente.</a:t>
            </a:r>
          </a:p>
          <a:p>
            <a:pPr algn="l"/>
            <a:r>
              <a:rPr lang="es-ES" b="0" i="0" dirty="0">
                <a:solidFill>
                  <a:srgbClr val="000000"/>
                </a:solidFill>
                <a:effectLst/>
                <a:latin typeface="Roboto" panose="02000000000000000000" pitchFamily="2" charset="0"/>
              </a:rPr>
              <a:t>Dado que la base de datos es un solo archivo, si puede conservar ese archivo en el host y ponerlo a disposición del siguiente contenedor, debería poder continuar donde lo dejó el último. Al crear un volumen y adjuntarlo (a menudo llamado "montarlo") al directorio donde almacenó los datos, puede conservar los datos. A medida que su contenedor escriba en el </a:t>
            </a:r>
            <a:r>
              <a:rPr lang="es-ES" b="0" i="0" dirty="0" err="1">
                <a:solidFill>
                  <a:srgbClr val="000000"/>
                </a:solidFill>
                <a:effectLst/>
                <a:latin typeface="Roboto" panose="02000000000000000000" pitchFamily="2" charset="0"/>
              </a:rPr>
              <a:t>todo.dbarchivo</a:t>
            </a:r>
            <a:r>
              <a:rPr lang="es-ES" b="0" i="0" dirty="0">
                <a:solidFill>
                  <a:srgbClr val="000000"/>
                </a:solidFill>
                <a:effectLst/>
                <a:latin typeface="Roboto" panose="02000000000000000000" pitchFamily="2" charset="0"/>
              </a:rPr>
              <a:t>, los datos persistirán en el host del volumen.</a:t>
            </a:r>
          </a:p>
          <a:p>
            <a:pPr algn="l"/>
            <a:r>
              <a:rPr lang="es-ES" b="0" i="0" dirty="0">
                <a:solidFill>
                  <a:srgbClr val="000000"/>
                </a:solidFill>
                <a:effectLst/>
                <a:latin typeface="Roboto" panose="02000000000000000000" pitchFamily="2" charset="0"/>
              </a:rPr>
              <a:t>Como se mencionó, vas a utilizar un soporte de volumen. Piense en un montaje de volumen como un depósito opaco de datos. Docker administra completamente el volumen, incluida la ubicación de almacenamiento en el disco. Sólo necesitas recordar el nombre del volumen.</a:t>
            </a:r>
          </a:p>
          <a:p>
            <a:pPr algn="l"/>
            <a:endParaRPr lang="es-ES" b="0" i="0" dirty="0">
              <a:solidFill>
                <a:srgbClr val="000000"/>
              </a:solidFill>
              <a:effectLst/>
              <a:latin typeface="Roboto" panose="02000000000000000000" pitchFamily="2" charset="0"/>
            </a:endParaRPr>
          </a:p>
          <a:p>
            <a:pPr algn="l"/>
            <a:r>
              <a:rPr lang="es-ES" b="0" i="0" dirty="0">
                <a:solidFill>
                  <a:srgbClr val="374151"/>
                </a:solidFill>
                <a:effectLst/>
                <a:latin typeface="Söhne"/>
              </a:rPr>
              <a:t>En Docker, los volúmenes son una forma de persistir datos generados por contenedores o compartir datos entre contenedores. Los volúmenes permiten que los datos existan fuera del ciclo de vida de un contenedor y sean independientes del contenedor en sí. Esto es útil para almacenar bases de datos, archivos de configuración, logs u otros datos que necesitan ser preservados incluso si un contenedor se detiene o se elimina.</a:t>
            </a:r>
            <a:endParaRPr lang="es-ES" b="0" i="0" dirty="0">
              <a:solidFill>
                <a:srgbClr val="000000"/>
              </a:solidFill>
              <a:effectLst/>
              <a:latin typeface="Roboto" panose="02000000000000000000" pitchFamily="2" charset="0"/>
            </a:endParaRPr>
          </a:p>
          <a:p>
            <a:endParaRPr lang="es-ES" b="0" i="0" dirty="0">
              <a:solidFill>
                <a:srgbClr val="000000"/>
              </a:solidFill>
              <a:effectLst/>
              <a:latin typeface="Roboto" panose="02000000000000000000" pitchFamily="2" charset="0"/>
            </a:endParaRPr>
          </a:p>
          <a:p>
            <a:pPr algn="l"/>
            <a:r>
              <a:rPr lang="es-ES" b="0" i="0" dirty="0">
                <a:solidFill>
                  <a:srgbClr val="003D8D"/>
                </a:solidFill>
                <a:effectLst/>
                <a:latin typeface="OpenSansRegular"/>
              </a:rPr>
              <a:t>Remedios con Docker </a:t>
            </a:r>
            <a:r>
              <a:rPr lang="es-ES" b="0" i="0" dirty="0" err="1">
                <a:solidFill>
                  <a:srgbClr val="003D8D"/>
                </a:solidFill>
                <a:effectLst/>
                <a:latin typeface="OpenSansRegular"/>
              </a:rPr>
              <a:t>volumes</a:t>
            </a:r>
            <a:endParaRPr lang="es-ES" b="0" i="0" dirty="0">
              <a:solidFill>
                <a:srgbClr val="003D8D"/>
              </a:solidFill>
              <a:effectLst/>
              <a:latin typeface="OpenSansRegular"/>
            </a:endParaRPr>
          </a:p>
          <a:p>
            <a:pPr algn="l"/>
            <a:r>
              <a:rPr lang="es-ES" b="0" i="0" dirty="0">
                <a:solidFill>
                  <a:srgbClr val="333333"/>
                </a:solidFill>
                <a:effectLst/>
                <a:latin typeface="OpenSansRegular"/>
              </a:rPr>
              <a:t>Un volumen de contenedor permite conservar los datos, aunque se elimine el Docker container. Los volúmenes también permiten un intercambio práctico de datos entre el host y el container.</a:t>
            </a:r>
          </a:p>
          <a:p>
            <a:pPr algn="l"/>
            <a:r>
              <a:rPr lang="es-ES" b="0" i="0" dirty="0">
                <a:solidFill>
                  <a:srgbClr val="333333"/>
                </a:solidFill>
                <a:effectLst/>
                <a:latin typeface="OpenSansRegular"/>
              </a:rPr>
              <a:t>Crear un volumen de Docker es una buena solución para poder:</a:t>
            </a:r>
          </a:p>
          <a:p>
            <a:pPr algn="l">
              <a:buFont typeface="Arial" panose="020B0604020202020204" pitchFamily="34" charset="0"/>
              <a:buChar char="•"/>
            </a:pPr>
            <a:r>
              <a:rPr lang="es-ES" b="0" i="0" dirty="0">
                <a:solidFill>
                  <a:srgbClr val="333333"/>
                </a:solidFill>
                <a:effectLst/>
                <a:latin typeface="OpenSansRegular"/>
              </a:rPr>
              <a:t>Transferir datos a un contenedor de Docker</a:t>
            </a:r>
          </a:p>
          <a:p>
            <a:pPr algn="l">
              <a:buFont typeface="Arial" panose="020B0604020202020204" pitchFamily="34" charset="0"/>
              <a:buChar char="•"/>
            </a:pPr>
            <a:r>
              <a:rPr lang="es-ES" b="0" i="0" dirty="0">
                <a:solidFill>
                  <a:srgbClr val="333333"/>
                </a:solidFill>
                <a:effectLst/>
                <a:latin typeface="OpenSansRegular"/>
              </a:rPr>
              <a:t>Guardar los datos de un contenedor de Docker</a:t>
            </a:r>
          </a:p>
          <a:p>
            <a:pPr algn="l">
              <a:buFont typeface="Arial" panose="020B0604020202020204" pitchFamily="34" charset="0"/>
              <a:buChar char="•"/>
            </a:pPr>
            <a:r>
              <a:rPr lang="es-ES" b="0" i="0" dirty="0">
                <a:solidFill>
                  <a:srgbClr val="333333"/>
                </a:solidFill>
                <a:effectLst/>
                <a:latin typeface="OpenSansRegular"/>
              </a:rPr>
              <a:t>Intercambiar datos entre contenedores de Docker</a:t>
            </a:r>
          </a:p>
          <a:p>
            <a:pPr algn="l"/>
            <a:r>
              <a:rPr lang="es-ES" b="0" i="0" dirty="0">
                <a:solidFill>
                  <a:srgbClr val="333333"/>
                </a:solidFill>
                <a:effectLst/>
                <a:latin typeface="OpenSansRegular"/>
              </a:rPr>
              <a:t>Los Docker </a:t>
            </a:r>
            <a:r>
              <a:rPr lang="es-ES" b="0" i="0" dirty="0" err="1">
                <a:solidFill>
                  <a:srgbClr val="333333"/>
                </a:solidFill>
                <a:effectLst/>
                <a:latin typeface="OpenSansRegular"/>
              </a:rPr>
              <a:t>volumes</a:t>
            </a:r>
            <a:r>
              <a:rPr lang="es-ES" b="0" i="0" dirty="0">
                <a:solidFill>
                  <a:srgbClr val="333333"/>
                </a:solidFill>
                <a:effectLst/>
                <a:latin typeface="OpenSansRegular"/>
              </a:rPr>
              <a:t> existen fuera del </a:t>
            </a:r>
            <a:r>
              <a:rPr lang="es-ES" b="0" i="0" dirty="0" err="1">
                <a:solidFill>
                  <a:srgbClr val="333333"/>
                </a:solidFill>
                <a:effectLst/>
                <a:latin typeface="OpenSansRegular"/>
              </a:rPr>
              <a:t>Union</a:t>
            </a:r>
            <a:r>
              <a:rPr lang="es-ES" b="0" i="0" dirty="0">
                <a:solidFill>
                  <a:srgbClr val="333333"/>
                </a:solidFill>
                <a:effectLst/>
                <a:latin typeface="OpenSansRegular"/>
              </a:rPr>
              <a:t> File </a:t>
            </a:r>
            <a:r>
              <a:rPr lang="es-ES" b="0" i="0" dirty="0" err="1">
                <a:solidFill>
                  <a:srgbClr val="333333"/>
                </a:solidFill>
                <a:effectLst/>
                <a:latin typeface="OpenSansRegular"/>
              </a:rPr>
              <a:t>System</a:t>
            </a:r>
            <a:r>
              <a:rPr lang="es-ES" b="0" i="0" dirty="0">
                <a:solidFill>
                  <a:srgbClr val="333333"/>
                </a:solidFill>
                <a:effectLst/>
                <a:latin typeface="OpenSansRegular"/>
              </a:rPr>
              <a:t> con su acceso de solo lectura y la capa de escritura. El volumen es una carpeta compartida entre el contenedor y el ordenador host. Los volúmenes también pueden ser compartidos entre contenedores.</a:t>
            </a:r>
          </a:p>
          <a:p>
            <a:endParaRPr lang="es-ES" dirty="0"/>
          </a:p>
          <a:p>
            <a:endParaRPr lang="es-ES" dirty="0"/>
          </a:p>
          <a:p>
            <a:pPr algn="l"/>
            <a:r>
              <a:rPr lang="es-ES" b="1" i="0" dirty="0">
                <a:solidFill>
                  <a:srgbClr val="E79A18"/>
                </a:solidFill>
                <a:effectLst/>
                <a:latin typeface="Mulish"/>
              </a:rPr>
              <a:t>Funciones de Docker </a:t>
            </a:r>
            <a:r>
              <a:rPr lang="es-ES" b="1" i="0" dirty="0" err="1">
                <a:solidFill>
                  <a:srgbClr val="E79A18"/>
                </a:solidFill>
                <a:effectLst/>
                <a:latin typeface="Mulish"/>
              </a:rPr>
              <a:t>Volume</a:t>
            </a:r>
            <a:endParaRPr lang="es-ES" b="1" i="0" dirty="0">
              <a:solidFill>
                <a:srgbClr val="E79A18"/>
              </a:solidFill>
              <a:effectLst/>
              <a:latin typeface="Mulish"/>
            </a:endParaRPr>
          </a:p>
          <a:p>
            <a:pPr algn="l"/>
            <a:r>
              <a:rPr lang="es-ES" b="0" i="0" dirty="0">
                <a:solidFill>
                  <a:srgbClr val="353535"/>
                </a:solidFill>
                <a:effectLst/>
                <a:latin typeface="Mulish"/>
              </a:rPr>
              <a:t>Dentro de las funciones de Docker </a:t>
            </a:r>
            <a:r>
              <a:rPr lang="es-ES" b="0" i="0" dirty="0" err="1">
                <a:solidFill>
                  <a:srgbClr val="353535"/>
                </a:solidFill>
                <a:effectLst/>
                <a:latin typeface="Mulish"/>
              </a:rPr>
              <a:t>Volume</a:t>
            </a:r>
            <a:r>
              <a:rPr lang="es-ES" b="0" i="0" dirty="0">
                <a:solidFill>
                  <a:srgbClr val="353535"/>
                </a:solidFill>
                <a:effectLst/>
                <a:latin typeface="Mulish"/>
              </a:rPr>
              <a:t> se encuentra su uso para </a:t>
            </a:r>
            <a:r>
              <a:rPr lang="es-ES" b="1" i="0" dirty="0">
                <a:solidFill>
                  <a:srgbClr val="353535"/>
                </a:solidFill>
                <a:effectLst/>
                <a:latin typeface="Mulish"/>
              </a:rPr>
              <a:t>obtener la persistencia de datos</a:t>
            </a:r>
            <a:r>
              <a:rPr lang="es-ES" b="0" i="0" dirty="0">
                <a:solidFill>
                  <a:srgbClr val="353535"/>
                </a:solidFill>
                <a:effectLst/>
                <a:latin typeface="Mulish"/>
              </a:rPr>
              <a:t>, lo que hará que la información de los contenedores determinados por el usuario pueda almacenarse en una parte del sistema de ficheros, que se gestiona directamente por Docker. Este, además, será el único que pueda tener acceso a estos datos, debido a los permisos y privilegios establecidos por la plataforma.</a:t>
            </a:r>
          </a:p>
          <a:p>
            <a:pPr algn="l"/>
            <a:r>
              <a:rPr lang="es-ES" b="0" i="0" dirty="0">
                <a:solidFill>
                  <a:srgbClr val="353535"/>
                </a:solidFill>
                <a:effectLst/>
                <a:latin typeface="Mulish"/>
              </a:rPr>
              <a:t>Esta herramienta de Docker también </a:t>
            </a:r>
            <a:r>
              <a:rPr lang="es-ES" b="1" i="0" dirty="0">
                <a:solidFill>
                  <a:srgbClr val="353535"/>
                </a:solidFill>
                <a:effectLst/>
                <a:latin typeface="Mulish"/>
              </a:rPr>
              <a:t>puede utilizarse en los casos de copias de seguridad, que luego pueden aprovechar otros contenedores</a:t>
            </a:r>
            <a:r>
              <a:rPr lang="es-ES" b="0" i="0" dirty="0">
                <a:solidFill>
                  <a:srgbClr val="353535"/>
                </a:solidFill>
                <a:effectLst/>
                <a:latin typeface="Mulish"/>
              </a:rPr>
              <a:t>, o bien para movilizar estos volúmenes a otras máquinas de </a:t>
            </a:r>
            <a:r>
              <a:rPr lang="es-ES" b="0" i="1" dirty="0">
                <a:solidFill>
                  <a:srgbClr val="353535"/>
                </a:solidFill>
                <a:effectLst/>
                <a:latin typeface="Mulish"/>
              </a:rPr>
              <a:t>host</a:t>
            </a:r>
            <a:r>
              <a:rPr lang="es-ES" b="0" i="0" dirty="0">
                <a:solidFill>
                  <a:srgbClr val="353535"/>
                </a:solidFill>
                <a:effectLst/>
                <a:latin typeface="Mulish"/>
              </a:rPr>
              <a:t>.</a:t>
            </a:r>
          </a:p>
          <a:p>
            <a:pPr algn="l"/>
            <a:r>
              <a:rPr lang="es-ES" b="0" i="0" dirty="0">
                <a:solidFill>
                  <a:srgbClr val="353535"/>
                </a:solidFill>
                <a:effectLst/>
                <a:latin typeface="Mulish"/>
              </a:rPr>
              <a:t>Docker </a:t>
            </a:r>
            <a:r>
              <a:rPr lang="es-ES" b="0" i="0" dirty="0" err="1">
                <a:solidFill>
                  <a:srgbClr val="353535"/>
                </a:solidFill>
                <a:effectLst/>
                <a:latin typeface="Mulish"/>
              </a:rPr>
              <a:t>Volume</a:t>
            </a:r>
            <a:r>
              <a:rPr lang="es-ES" b="0" i="0" dirty="0">
                <a:solidFill>
                  <a:srgbClr val="353535"/>
                </a:solidFill>
                <a:effectLst/>
                <a:latin typeface="Mulish"/>
              </a:rPr>
              <a:t> también contribuye en los procesos en los que el cliente desea </a:t>
            </a:r>
            <a:r>
              <a:rPr lang="es-ES" b="1" i="0" dirty="0">
                <a:solidFill>
                  <a:srgbClr val="353535"/>
                </a:solidFill>
                <a:effectLst/>
                <a:latin typeface="Mulish"/>
              </a:rPr>
              <a:t>almacenar los datos de su contenedor, no de forma local, sino dentro de un proveedor de nube.</a:t>
            </a:r>
            <a:endParaRPr lang="es-ES" b="0" i="0" dirty="0">
              <a:solidFill>
                <a:srgbClr val="353535"/>
              </a:solidFill>
              <a:effectLst/>
              <a:latin typeface="Mulish"/>
            </a:endParaRPr>
          </a:p>
          <a:p>
            <a:pPr algn="l"/>
            <a:r>
              <a:rPr lang="es-ES" b="0" i="0" dirty="0">
                <a:solidFill>
                  <a:srgbClr val="353535"/>
                </a:solidFill>
                <a:effectLst/>
                <a:latin typeface="Mulish"/>
              </a:rPr>
              <a:t>En términos generales, Docker </a:t>
            </a:r>
            <a:r>
              <a:rPr lang="es-ES" b="0" i="0" dirty="0" err="1">
                <a:solidFill>
                  <a:srgbClr val="353535"/>
                </a:solidFill>
                <a:effectLst/>
                <a:latin typeface="Mulish"/>
              </a:rPr>
              <a:t>Volume</a:t>
            </a:r>
            <a:r>
              <a:rPr lang="es-ES" b="0" i="0" dirty="0">
                <a:solidFill>
                  <a:srgbClr val="353535"/>
                </a:solidFill>
                <a:effectLst/>
                <a:latin typeface="Mulish"/>
              </a:rPr>
              <a:t> resulta la mejor de las opciones disponibles, por encima de los datos persistentes en la capa de escritura propia de un contenedor de la plataforma. Esto se debe a que un </a:t>
            </a:r>
            <a:r>
              <a:rPr lang="es-ES" b="1" i="0" dirty="0">
                <a:solidFill>
                  <a:srgbClr val="353535"/>
                </a:solidFill>
                <a:effectLst/>
                <a:latin typeface="Mulish"/>
              </a:rPr>
              <a:t>volumen de Docker no va a aumentar el tamaño de los contenedores que lo usan</a:t>
            </a:r>
            <a:r>
              <a:rPr lang="es-ES" b="0" i="0" dirty="0">
                <a:solidFill>
                  <a:srgbClr val="353535"/>
                </a:solidFill>
                <a:effectLst/>
                <a:latin typeface="Mulish"/>
              </a:rPr>
              <a:t>, y además, el contenido de dicho volumen existe también por fuera del ciclo de vida un determinado contenedor.</a:t>
            </a:r>
          </a:p>
          <a:p>
            <a:pPr algn="l"/>
            <a:r>
              <a:rPr lang="es-ES" b="1" i="0" dirty="0">
                <a:solidFill>
                  <a:srgbClr val="E79A18"/>
                </a:solidFill>
                <a:effectLst/>
                <a:latin typeface="Mulish"/>
              </a:rPr>
              <a:t>Comandos de Docker </a:t>
            </a:r>
            <a:r>
              <a:rPr lang="es-ES" b="1" i="0" dirty="0" err="1">
                <a:solidFill>
                  <a:srgbClr val="E79A18"/>
                </a:solidFill>
                <a:effectLst/>
                <a:latin typeface="Mulish"/>
              </a:rPr>
              <a:t>Volume</a:t>
            </a:r>
            <a:endParaRPr lang="es-ES" b="1" i="0" dirty="0">
              <a:solidFill>
                <a:srgbClr val="E79A18"/>
              </a:solidFill>
              <a:effectLst/>
              <a:latin typeface="Mulish"/>
            </a:endParaRPr>
          </a:p>
          <a:p>
            <a:pPr algn="l"/>
            <a:r>
              <a:rPr lang="es-ES" b="0" i="0" dirty="0">
                <a:solidFill>
                  <a:srgbClr val="353535"/>
                </a:solidFill>
                <a:effectLst/>
                <a:latin typeface="Mulish"/>
              </a:rPr>
              <a:t>Algunos de los comandos que pueden utilizarse para administrar los volúmenes de Docker son los siguientes:</a:t>
            </a:r>
          </a:p>
          <a:p>
            <a:pPr algn="l"/>
            <a:r>
              <a:rPr lang="es-ES" b="1" i="1" dirty="0">
                <a:solidFill>
                  <a:srgbClr val="353535"/>
                </a:solidFill>
                <a:effectLst/>
                <a:latin typeface="Mulish"/>
              </a:rPr>
              <a:t>Docker </a:t>
            </a:r>
            <a:r>
              <a:rPr lang="es-ES" b="1" i="1" dirty="0" err="1">
                <a:solidFill>
                  <a:srgbClr val="353535"/>
                </a:solidFill>
                <a:effectLst/>
                <a:latin typeface="Mulish"/>
              </a:rPr>
              <a:t>Volume</a:t>
            </a:r>
            <a:r>
              <a:rPr lang="es-ES" b="1" i="1" dirty="0">
                <a:solidFill>
                  <a:srgbClr val="353535"/>
                </a:solidFill>
                <a:effectLst/>
                <a:latin typeface="Mulish"/>
              </a:rPr>
              <a:t> </a:t>
            </a:r>
            <a:r>
              <a:rPr lang="es-ES" b="1" i="1" dirty="0" err="1">
                <a:solidFill>
                  <a:srgbClr val="353535"/>
                </a:solidFill>
                <a:effectLst/>
                <a:latin typeface="Mulish"/>
              </a:rPr>
              <a:t>Create</a:t>
            </a:r>
            <a:endParaRPr lang="es-ES" b="0" i="0" dirty="0">
              <a:solidFill>
                <a:srgbClr val="353535"/>
              </a:solidFill>
              <a:effectLst/>
              <a:latin typeface="Mulish"/>
            </a:endParaRPr>
          </a:p>
          <a:p>
            <a:pPr algn="l"/>
            <a:r>
              <a:rPr lang="es-ES" b="0" i="0" dirty="0">
                <a:solidFill>
                  <a:srgbClr val="353535"/>
                </a:solidFill>
                <a:effectLst/>
                <a:latin typeface="Mulish"/>
              </a:rPr>
              <a:t>Hace referencia a la opción de</a:t>
            </a:r>
            <a:r>
              <a:rPr lang="es-ES" b="1" i="0" dirty="0">
                <a:solidFill>
                  <a:srgbClr val="353535"/>
                </a:solidFill>
                <a:effectLst/>
                <a:latin typeface="Mulish"/>
              </a:rPr>
              <a:t> crear un volumen en Docker donde los contenedores tengan la opción de consumir y almacenar datos</a:t>
            </a:r>
            <a:r>
              <a:rPr lang="es-ES" b="0" i="0" dirty="0">
                <a:solidFill>
                  <a:srgbClr val="353535"/>
                </a:solidFill>
                <a:effectLst/>
                <a:latin typeface="Mulish"/>
              </a:rPr>
              <a:t>. Para ejecutar este comando, se requiere que tanto la Aplicación para la Programación de Aplicaciones del cliente como la del </a:t>
            </a:r>
            <a:r>
              <a:rPr lang="es-ES" b="0" i="1" dirty="0" err="1">
                <a:solidFill>
                  <a:srgbClr val="353535"/>
                </a:solidFill>
                <a:effectLst/>
                <a:latin typeface="Mulish"/>
              </a:rPr>
              <a:t>daemon</a:t>
            </a:r>
            <a:r>
              <a:rPr lang="es-ES" b="0" i="0" dirty="0">
                <a:solidFill>
                  <a:srgbClr val="353535"/>
                </a:solidFill>
                <a:effectLst/>
                <a:latin typeface="Mulish"/>
              </a:rPr>
              <a:t> sean igual o superior a 1.21.</a:t>
            </a:r>
          </a:p>
          <a:p>
            <a:pPr algn="l"/>
            <a:r>
              <a:rPr lang="es-ES" b="1" i="1" dirty="0">
                <a:solidFill>
                  <a:srgbClr val="353535"/>
                </a:solidFill>
                <a:effectLst/>
                <a:latin typeface="Mulish"/>
              </a:rPr>
              <a:t>Docker </a:t>
            </a:r>
            <a:r>
              <a:rPr lang="es-ES" b="1" i="1" dirty="0" err="1">
                <a:solidFill>
                  <a:srgbClr val="353535"/>
                </a:solidFill>
                <a:effectLst/>
                <a:latin typeface="Mulish"/>
              </a:rPr>
              <a:t>Volume</a:t>
            </a:r>
            <a:r>
              <a:rPr lang="es-ES" b="1" i="1" dirty="0">
                <a:solidFill>
                  <a:srgbClr val="353535"/>
                </a:solidFill>
                <a:effectLst/>
                <a:latin typeface="Mulish"/>
              </a:rPr>
              <a:t> </a:t>
            </a:r>
            <a:r>
              <a:rPr lang="es-ES" b="1" i="1" dirty="0" err="1">
                <a:solidFill>
                  <a:srgbClr val="353535"/>
                </a:solidFill>
                <a:effectLst/>
                <a:latin typeface="Mulish"/>
              </a:rPr>
              <a:t>Inspect</a:t>
            </a:r>
            <a:endParaRPr lang="es-ES" b="0" i="0" dirty="0">
              <a:solidFill>
                <a:srgbClr val="353535"/>
              </a:solidFill>
              <a:effectLst/>
              <a:latin typeface="Mulish"/>
            </a:endParaRPr>
          </a:p>
          <a:p>
            <a:pPr algn="l"/>
            <a:r>
              <a:rPr lang="es-ES" b="0" i="0" dirty="0">
                <a:solidFill>
                  <a:srgbClr val="353535"/>
                </a:solidFill>
                <a:effectLst/>
                <a:latin typeface="Mulish"/>
              </a:rPr>
              <a:t>Este comando se utiliza con el objetivo de </a:t>
            </a:r>
            <a:r>
              <a:rPr lang="es-ES" b="1" i="0" dirty="0">
                <a:solidFill>
                  <a:srgbClr val="353535"/>
                </a:solidFill>
                <a:effectLst/>
                <a:latin typeface="Mulish"/>
              </a:rPr>
              <a:t>ofrecer información detallada acerca de uno o más volúmenes de Docker</a:t>
            </a:r>
            <a:r>
              <a:rPr lang="es-ES" b="0" i="0" dirty="0">
                <a:solidFill>
                  <a:srgbClr val="353535"/>
                </a:solidFill>
                <a:effectLst/>
                <a:latin typeface="Mulish"/>
              </a:rPr>
              <a:t>. Al igual que la opción anterior, el comando Docker </a:t>
            </a:r>
            <a:r>
              <a:rPr lang="es-ES" b="0" i="0" dirty="0" err="1">
                <a:solidFill>
                  <a:srgbClr val="353535"/>
                </a:solidFill>
                <a:effectLst/>
                <a:latin typeface="Mulish"/>
              </a:rPr>
              <a:t>Volume</a:t>
            </a:r>
            <a:r>
              <a:rPr lang="es-ES" b="0" i="0" dirty="0">
                <a:solidFill>
                  <a:srgbClr val="353535"/>
                </a:solidFill>
                <a:effectLst/>
                <a:latin typeface="Mulish"/>
              </a:rPr>
              <a:t> </a:t>
            </a:r>
            <a:r>
              <a:rPr lang="es-ES" b="0" i="0" dirty="0" err="1">
                <a:solidFill>
                  <a:srgbClr val="353535"/>
                </a:solidFill>
                <a:effectLst/>
                <a:latin typeface="Mulish"/>
              </a:rPr>
              <a:t>Inspect</a:t>
            </a:r>
            <a:r>
              <a:rPr lang="es-ES" b="0" i="0" dirty="0">
                <a:solidFill>
                  <a:srgbClr val="353535"/>
                </a:solidFill>
                <a:effectLst/>
                <a:latin typeface="Mulish"/>
              </a:rPr>
              <a:t> necesita que la API del cliente y la del demonio sean, como mínimo, de 1.21.</a:t>
            </a:r>
          </a:p>
          <a:p>
            <a:pPr algn="l"/>
            <a:r>
              <a:rPr lang="es-ES" b="1" i="1" dirty="0">
                <a:solidFill>
                  <a:srgbClr val="353535"/>
                </a:solidFill>
                <a:effectLst/>
                <a:latin typeface="Mulish"/>
              </a:rPr>
              <a:t>Docker </a:t>
            </a:r>
            <a:r>
              <a:rPr lang="es-ES" b="1" i="1" dirty="0" err="1">
                <a:solidFill>
                  <a:srgbClr val="353535"/>
                </a:solidFill>
                <a:effectLst/>
                <a:latin typeface="Mulish"/>
              </a:rPr>
              <a:t>Volume</a:t>
            </a:r>
            <a:r>
              <a:rPr lang="es-ES" b="1" i="1" dirty="0">
                <a:solidFill>
                  <a:srgbClr val="353535"/>
                </a:solidFill>
                <a:effectLst/>
                <a:latin typeface="Mulish"/>
              </a:rPr>
              <a:t> </a:t>
            </a:r>
            <a:r>
              <a:rPr lang="es-ES" b="1" i="1" dirty="0" err="1">
                <a:solidFill>
                  <a:srgbClr val="353535"/>
                </a:solidFill>
                <a:effectLst/>
                <a:latin typeface="Mulish"/>
              </a:rPr>
              <a:t>ls</a:t>
            </a:r>
            <a:endParaRPr lang="es-ES" b="0" i="0" dirty="0">
              <a:solidFill>
                <a:srgbClr val="353535"/>
              </a:solidFill>
              <a:effectLst/>
              <a:latin typeface="Mulish"/>
            </a:endParaRPr>
          </a:p>
          <a:p>
            <a:pPr algn="l"/>
            <a:r>
              <a:rPr lang="es-ES" b="0" i="0" dirty="0">
                <a:solidFill>
                  <a:srgbClr val="353535"/>
                </a:solidFill>
                <a:effectLst/>
                <a:latin typeface="Mulish"/>
              </a:rPr>
              <a:t>La ejecución de este comando devuelve un</a:t>
            </a:r>
            <a:r>
              <a:rPr lang="es-ES" b="1" i="0" dirty="0">
                <a:solidFill>
                  <a:srgbClr val="353535"/>
                </a:solidFill>
                <a:effectLst/>
                <a:latin typeface="Mulish"/>
              </a:rPr>
              <a:t> listado de todos los volúmenes conocidos por el sistema de Docker</a:t>
            </a:r>
            <a:r>
              <a:rPr lang="es-ES" b="0" i="0" dirty="0">
                <a:solidFill>
                  <a:srgbClr val="353535"/>
                </a:solidFill>
                <a:effectLst/>
                <a:latin typeface="Mulish"/>
              </a:rPr>
              <a:t>. El usuario tiene la posibilidad de filtrar estos resultados de acuerdo con sus requerimientos.</a:t>
            </a:r>
          </a:p>
          <a:p>
            <a:pPr algn="l"/>
            <a:r>
              <a:rPr lang="es-ES" b="1" i="1" dirty="0">
                <a:solidFill>
                  <a:srgbClr val="353535"/>
                </a:solidFill>
                <a:effectLst/>
                <a:latin typeface="Mulish"/>
              </a:rPr>
              <a:t>Docker </a:t>
            </a:r>
            <a:r>
              <a:rPr lang="es-ES" b="1" i="1" dirty="0" err="1">
                <a:solidFill>
                  <a:srgbClr val="353535"/>
                </a:solidFill>
                <a:effectLst/>
                <a:latin typeface="Mulish"/>
              </a:rPr>
              <a:t>Volume</a:t>
            </a:r>
            <a:r>
              <a:rPr lang="es-ES" b="1" i="1" dirty="0">
                <a:solidFill>
                  <a:srgbClr val="353535"/>
                </a:solidFill>
                <a:effectLst/>
                <a:latin typeface="Mulish"/>
              </a:rPr>
              <a:t> </a:t>
            </a:r>
            <a:r>
              <a:rPr lang="es-ES" b="1" i="1" dirty="0" err="1">
                <a:solidFill>
                  <a:srgbClr val="353535"/>
                </a:solidFill>
                <a:effectLst/>
                <a:latin typeface="Mulish"/>
              </a:rPr>
              <a:t>Prune</a:t>
            </a:r>
            <a:endParaRPr lang="es-ES" b="0" i="0" dirty="0">
              <a:solidFill>
                <a:srgbClr val="353535"/>
              </a:solidFill>
              <a:effectLst/>
              <a:latin typeface="Mulish"/>
            </a:endParaRPr>
          </a:p>
          <a:p>
            <a:pPr algn="l"/>
            <a:r>
              <a:rPr lang="es-ES" b="0" i="0" dirty="0">
                <a:solidFill>
                  <a:srgbClr val="353535"/>
                </a:solidFill>
                <a:effectLst/>
                <a:latin typeface="Mulish"/>
              </a:rPr>
              <a:t>Este comando cumple la función de </a:t>
            </a:r>
            <a:r>
              <a:rPr lang="es-ES" b="1" i="0" dirty="0">
                <a:solidFill>
                  <a:srgbClr val="353535"/>
                </a:solidFill>
                <a:effectLst/>
                <a:latin typeface="Mulish"/>
              </a:rPr>
              <a:t>eliminar la totalidad de volúmenes locales que no se están utilizando</a:t>
            </a:r>
            <a:r>
              <a:rPr lang="es-ES" b="0" i="0" dirty="0">
                <a:solidFill>
                  <a:srgbClr val="353535"/>
                </a:solidFill>
                <a:effectLst/>
                <a:latin typeface="Mulish"/>
              </a:rPr>
              <a:t> dentro del sistema, es decir, aquellos a los que no hace referencia ninguno de los contenedores.</a:t>
            </a:r>
          </a:p>
          <a:p>
            <a:pPr algn="l"/>
            <a:r>
              <a:rPr lang="es-ES" b="1" i="1" dirty="0">
                <a:solidFill>
                  <a:srgbClr val="353535"/>
                </a:solidFill>
                <a:effectLst/>
                <a:latin typeface="Mulish"/>
              </a:rPr>
              <a:t>Docker </a:t>
            </a:r>
            <a:r>
              <a:rPr lang="es-ES" b="1" i="1" dirty="0" err="1">
                <a:solidFill>
                  <a:srgbClr val="353535"/>
                </a:solidFill>
                <a:effectLst/>
                <a:latin typeface="Mulish"/>
              </a:rPr>
              <a:t>Volume</a:t>
            </a:r>
            <a:r>
              <a:rPr lang="es-ES" b="1" i="1" dirty="0">
                <a:solidFill>
                  <a:srgbClr val="353535"/>
                </a:solidFill>
                <a:effectLst/>
                <a:latin typeface="Mulish"/>
              </a:rPr>
              <a:t> RM</a:t>
            </a:r>
            <a:endParaRPr lang="es-ES" b="0" i="0" dirty="0">
              <a:solidFill>
                <a:srgbClr val="353535"/>
              </a:solidFill>
              <a:effectLst/>
              <a:latin typeface="Mulish"/>
            </a:endParaRPr>
          </a:p>
          <a:p>
            <a:pPr algn="l"/>
            <a:r>
              <a:rPr lang="es-ES" b="0" i="0" dirty="0">
                <a:solidFill>
                  <a:srgbClr val="353535"/>
                </a:solidFill>
                <a:effectLst/>
                <a:latin typeface="Mulish"/>
              </a:rPr>
              <a:t>Es una opción que permite que el usuario </a:t>
            </a:r>
            <a:r>
              <a:rPr lang="es-ES" b="1" i="0" dirty="0">
                <a:solidFill>
                  <a:srgbClr val="353535"/>
                </a:solidFill>
                <a:effectLst/>
                <a:latin typeface="Mulish"/>
              </a:rPr>
              <a:t>elimine uno o más volúmenes </a:t>
            </a:r>
            <a:r>
              <a:rPr lang="es-ES" b="0" i="0" dirty="0">
                <a:solidFill>
                  <a:srgbClr val="353535"/>
                </a:solidFill>
                <a:effectLst/>
                <a:latin typeface="Mulish"/>
              </a:rPr>
              <a:t>de la plataforma. Cabe resaltar que no se puede eliminar algún volumen que esté siendo utilizado por un contenedor.</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07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Los "</a:t>
            </a:r>
            <a:r>
              <a:rPr lang="es-ES" b="0" i="0" dirty="0" err="1">
                <a:solidFill>
                  <a:srgbClr val="374151"/>
                </a:solidFill>
                <a:effectLst/>
                <a:latin typeface="Söhne"/>
              </a:rPr>
              <a:t>bind</a:t>
            </a:r>
            <a:r>
              <a:rPr lang="es-ES" b="0" i="0" dirty="0">
                <a:solidFill>
                  <a:srgbClr val="374151"/>
                </a:solidFill>
                <a:effectLst/>
                <a:latin typeface="Söhne"/>
              </a:rPr>
              <a:t> </a:t>
            </a:r>
            <a:r>
              <a:rPr lang="es-ES" b="0" i="0" dirty="0" err="1">
                <a:solidFill>
                  <a:srgbClr val="374151"/>
                </a:solidFill>
                <a:effectLst/>
                <a:latin typeface="Söhne"/>
              </a:rPr>
              <a:t>mounts</a:t>
            </a:r>
            <a:r>
              <a:rPr lang="es-ES" b="0" i="0" dirty="0">
                <a:solidFill>
                  <a:srgbClr val="374151"/>
                </a:solidFill>
                <a:effectLst/>
                <a:latin typeface="Söhne"/>
              </a:rPr>
              <a:t>" (montajes de enlace) en Docker son una forma de montar un directorio o un archivo de la máquina host en un contenedor Docker. Esto significa que puedes compartir datos entre el sistema operativo host y el contenedor, lo que es útil para persistir datos o compartir información entre la máquina host y el contenedor.</a:t>
            </a:r>
          </a:p>
          <a:p>
            <a:pPr algn="l"/>
            <a:r>
              <a:rPr lang="es-ES" b="0" i="0" dirty="0">
                <a:solidFill>
                  <a:srgbClr val="374151"/>
                </a:solidFill>
                <a:effectLst/>
                <a:latin typeface="Söhne"/>
              </a:rPr>
              <a:t>Cuando creas un contenedor en Docker, el sistema de archivos del contenedor es aislado del sistema de archivos del host. Sin embargo, a veces es necesario que el contenedor tenga acceso a ciertos archivos o directorios en el host. Es aquí donde entran en juego los "</a:t>
            </a:r>
            <a:r>
              <a:rPr lang="es-ES" b="0" i="0" dirty="0" err="1">
                <a:solidFill>
                  <a:srgbClr val="374151"/>
                </a:solidFill>
                <a:effectLst/>
                <a:latin typeface="Söhne"/>
              </a:rPr>
              <a:t>bind</a:t>
            </a:r>
            <a:r>
              <a:rPr lang="es-ES" b="0" i="0" dirty="0">
                <a:solidFill>
                  <a:srgbClr val="374151"/>
                </a:solidFill>
                <a:effectLst/>
                <a:latin typeface="Söhne"/>
              </a:rPr>
              <a:t> </a:t>
            </a:r>
            <a:r>
              <a:rPr lang="es-ES" b="0" i="0" dirty="0" err="1">
                <a:solidFill>
                  <a:srgbClr val="374151"/>
                </a:solidFill>
                <a:effectLst/>
                <a:latin typeface="Söhne"/>
              </a:rPr>
              <a:t>mounts</a:t>
            </a:r>
            <a:r>
              <a:rPr lang="es-ES" b="0" i="0" dirty="0">
                <a:solidFill>
                  <a:srgbClr val="374151"/>
                </a:solidFill>
                <a:effectLst/>
                <a:latin typeface="Söhne"/>
              </a:rPr>
              <a:t>".</a:t>
            </a:r>
          </a:p>
          <a:p>
            <a:pPr algn="l"/>
            <a:endParaRPr lang="es-ES" b="1" i="0" dirty="0">
              <a:solidFill>
                <a:srgbClr val="E79A18"/>
              </a:solidFill>
              <a:effectLst/>
              <a:latin typeface="Mulish"/>
            </a:endParaRPr>
          </a:p>
          <a:p>
            <a:pPr algn="l"/>
            <a:r>
              <a:rPr lang="es-ES" b="0" i="0" dirty="0">
                <a:solidFill>
                  <a:srgbClr val="000000"/>
                </a:solidFill>
                <a:effectLst/>
                <a:latin typeface="Roboto" panose="02000000000000000000" pitchFamily="2" charset="0"/>
              </a:rPr>
              <a:t>Los volúmenes son el mecanismo preferido para conservar los datos generados y utilizados por los contenedores Docker. Si bien </a:t>
            </a:r>
            <a:r>
              <a:rPr lang="es-ES" b="0" i="0" u="sng" dirty="0">
                <a:solidFill>
                  <a:srgbClr val="000000"/>
                </a:solidFill>
                <a:effectLst/>
                <a:latin typeface="Roboto" panose="02000000000000000000" pitchFamily="2" charset="0"/>
                <a:hlinkClick r:id="rId3"/>
              </a:rPr>
              <a:t>los montajes de enlaces</a:t>
            </a:r>
            <a:r>
              <a:rPr lang="es-ES" b="0" i="0" dirty="0">
                <a:solidFill>
                  <a:srgbClr val="000000"/>
                </a:solidFill>
                <a:effectLst/>
                <a:latin typeface="Roboto" panose="02000000000000000000" pitchFamily="2" charset="0"/>
              </a:rPr>
              <a:t> dependen de la estructura del directorio y del sistema operativo de la máquina host, Docker administra completamente los volúmenes. Los volúmenes tienen varias ventajas sobre los montajes vinculados:</a:t>
            </a:r>
          </a:p>
          <a:p>
            <a:pPr algn="l">
              <a:buFont typeface="Arial" panose="020B0604020202020204" pitchFamily="34" charset="0"/>
              <a:buChar char="•"/>
            </a:pPr>
            <a:r>
              <a:rPr lang="es-ES" b="0" i="0" dirty="0">
                <a:solidFill>
                  <a:srgbClr val="000000"/>
                </a:solidFill>
                <a:effectLst/>
                <a:latin typeface="Roboto" panose="02000000000000000000" pitchFamily="2" charset="0"/>
              </a:rPr>
              <a:t>Es más fácil realizar copias de seguridad o migrar volúmenes que los montajes vinculados.</a:t>
            </a:r>
          </a:p>
          <a:p>
            <a:pPr algn="l">
              <a:buFont typeface="Arial" panose="020B0604020202020204" pitchFamily="34" charset="0"/>
              <a:buChar char="•"/>
            </a:pPr>
            <a:r>
              <a:rPr lang="es-ES" b="0" i="0" dirty="0">
                <a:solidFill>
                  <a:srgbClr val="000000"/>
                </a:solidFill>
                <a:effectLst/>
                <a:latin typeface="Roboto" panose="02000000000000000000" pitchFamily="2" charset="0"/>
              </a:rPr>
              <a:t>Puede administrar volúmenes utilizando los comandos de Docker CLI o la API de Docker.</a:t>
            </a:r>
          </a:p>
          <a:p>
            <a:pPr algn="l">
              <a:buFont typeface="Arial" panose="020B0604020202020204" pitchFamily="34" charset="0"/>
              <a:buChar char="•"/>
            </a:pPr>
            <a:r>
              <a:rPr lang="es-ES" b="0" i="0" dirty="0">
                <a:solidFill>
                  <a:srgbClr val="000000"/>
                </a:solidFill>
                <a:effectLst/>
                <a:latin typeface="Roboto" panose="02000000000000000000" pitchFamily="2" charset="0"/>
              </a:rPr>
              <a:t>Los volúmenes funcionan en contenedores de Linux y Windows.</a:t>
            </a:r>
          </a:p>
          <a:p>
            <a:pPr algn="l">
              <a:buFont typeface="Arial" panose="020B0604020202020204" pitchFamily="34" charset="0"/>
              <a:buChar char="•"/>
            </a:pPr>
            <a:r>
              <a:rPr lang="es-ES" b="0" i="0" dirty="0">
                <a:solidFill>
                  <a:srgbClr val="000000"/>
                </a:solidFill>
                <a:effectLst/>
                <a:latin typeface="Roboto" panose="02000000000000000000" pitchFamily="2" charset="0"/>
              </a:rPr>
              <a:t>Los volúmenes se pueden compartir de forma más segura entre varios contenedores.</a:t>
            </a:r>
          </a:p>
          <a:p>
            <a:pPr algn="l">
              <a:buFont typeface="Arial" panose="020B0604020202020204" pitchFamily="34" charset="0"/>
              <a:buChar char="•"/>
            </a:pPr>
            <a:r>
              <a:rPr lang="es-ES" b="0" i="0" dirty="0">
                <a:solidFill>
                  <a:srgbClr val="000000"/>
                </a:solidFill>
                <a:effectLst/>
                <a:latin typeface="Roboto" panose="02000000000000000000" pitchFamily="2" charset="0"/>
              </a:rPr>
              <a:t>Los controladores de volumen le permiten almacenar volúmenes en hosts remotos o proveedores de nube, cifrar el contenido de los volúmenes o agregar otras funciones.</a:t>
            </a:r>
          </a:p>
          <a:p>
            <a:pPr algn="l">
              <a:buFont typeface="Arial" panose="020B0604020202020204" pitchFamily="34" charset="0"/>
              <a:buChar char="•"/>
            </a:pPr>
            <a:r>
              <a:rPr lang="es-ES" b="0" i="0" dirty="0">
                <a:solidFill>
                  <a:srgbClr val="000000"/>
                </a:solidFill>
                <a:effectLst/>
                <a:latin typeface="Roboto" panose="02000000000000000000" pitchFamily="2" charset="0"/>
              </a:rPr>
              <a:t>Los volúmenes nuevos pueden tener su contenido rellenado previamente por un contenedor.</a:t>
            </a:r>
          </a:p>
          <a:p>
            <a:pPr algn="l">
              <a:buFont typeface="Arial" panose="020B0604020202020204" pitchFamily="34" charset="0"/>
              <a:buChar char="•"/>
            </a:pPr>
            <a:r>
              <a:rPr lang="es-ES" b="0" i="0" dirty="0">
                <a:solidFill>
                  <a:srgbClr val="000000"/>
                </a:solidFill>
                <a:effectLst/>
                <a:latin typeface="Roboto" panose="02000000000000000000" pitchFamily="2" charset="0"/>
              </a:rPr>
              <a:t>Los volúmenes en Docker Desktop tienen un rendimiento mucho mayor que los montajes vinculados desde hosts Mac y Windows.</a:t>
            </a:r>
          </a:p>
          <a:p>
            <a:pPr algn="l"/>
            <a:r>
              <a:rPr lang="es-ES" b="0" i="0" dirty="0">
                <a:solidFill>
                  <a:srgbClr val="000000"/>
                </a:solidFill>
                <a:effectLst/>
                <a:latin typeface="Roboto" panose="02000000000000000000" pitchFamily="2" charset="0"/>
              </a:rPr>
              <a:t>Además, los volúmenes suelen ser una mejor opción que persistir los datos en la capa grabable de un contenedor, porque un volumen no aumenta el tamaño de los contenedores que lo utilizan y el contenido del volumen existe fuera del ciclo de vida de un contenedor determinado.</a:t>
            </a:r>
          </a:p>
          <a:p>
            <a:pPr algn="l"/>
            <a:endParaRPr lang="es-ES" b="1" i="0" dirty="0">
              <a:solidFill>
                <a:srgbClr val="E79A18"/>
              </a:solidFill>
              <a:effectLst/>
              <a:latin typeface="Mulish"/>
            </a:endParaRPr>
          </a:p>
          <a:p>
            <a:pPr algn="l"/>
            <a:r>
              <a:rPr lang="es-ES" b="1" i="0" dirty="0">
                <a:solidFill>
                  <a:srgbClr val="E79A18"/>
                </a:solidFill>
                <a:effectLst/>
                <a:latin typeface="Mulish"/>
              </a:rPr>
              <a:t>Docker </a:t>
            </a:r>
            <a:r>
              <a:rPr lang="es-ES" b="1" i="0" dirty="0" err="1">
                <a:solidFill>
                  <a:srgbClr val="E79A18"/>
                </a:solidFill>
                <a:effectLst/>
                <a:latin typeface="Mulish"/>
              </a:rPr>
              <a:t>Volume</a:t>
            </a:r>
            <a:r>
              <a:rPr lang="es-ES" b="1" i="0" dirty="0">
                <a:solidFill>
                  <a:srgbClr val="E79A18"/>
                </a:solidFill>
                <a:effectLst/>
                <a:latin typeface="Mulish"/>
              </a:rPr>
              <a:t> vs Docker </a:t>
            </a:r>
            <a:r>
              <a:rPr lang="es-ES" b="1" i="0" dirty="0" err="1">
                <a:solidFill>
                  <a:srgbClr val="E79A18"/>
                </a:solidFill>
                <a:effectLst/>
                <a:latin typeface="Mulish"/>
              </a:rPr>
              <a:t>Bind</a:t>
            </a:r>
            <a:r>
              <a:rPr lang="es-ES" b="1" i="0" dirty="0">
                <a:solidFill>
                  <a:srgbClr val="E79A18"/>
                </a:solidFill>
                <a:effectLst/>
                <a:latin typeface="Mulish"/>
              </a:rPr>
              <a:t> </a:t>
            </a:r>
            <a:r>
              <a:rPr lang="es-ES" b="1" i="0" dirty="0" err="1">
                <a:solidFill>
                  <a:srgbClr val="E79A18"/>
                </a:solidFill>
                <a:effectLst/>
                <a:latin typeface="Mulish"/>
              </a:rPr>
              <a:t>Mounts</a:t>
            </a:r>
            <a:endParaRPr lang="es-ES" b="1" i="0" dirty="0">
              <a:solidFill>
                <a:srgbClr val="E79A18"/>
              </a:solidFill>
              <a:effectLst/>
              <a:latin typeface="Mulish"/>
            </a:endParaRPr>
          </a:p>
          <a:p>
            <a:pPr algn="l"/>
            <a:r>
              <a:rPr lang="es-ES" b="0" i="0" dirty="0">
                <a:solidFill>
                  <a:srgbClr val="353535"/>
                </a:solidFill>
                <a:effectLst/>
                <a:latin typeface="Mulish"/>
              </a:rPr>
              <a:t>Docker </a:t>
            </a:r>
            <a:r>
              <a:rPr lang="es-ES" b="0" i="0" dirty="0" err="1">
                <a:solidFill>
                  <a:srgbClr val="353535"/>
                </a:solidFill>
                <a:effectLst/>
                <a:latin typeface="Mulish"/>
              </a:rPr>
              <a:t>Volume</a:t>
            </a:r>
            <a:r>
              <a:rPr lang="es-ES" b="0" i="0" dirty="0">
                <a:solidFill>
                  <a:srgbClr val="353535"/>
                </a:solidFill>
                <a:effectLst/>
                <a:latin typeface="Mulish"/>
              </a:rPr>
              <a:t> se suele relacionar con la herramienta </a:t>
            </a:r>
            <a:r>
              <a:rPr lang="es-ES" b="0" i="0" u="sng" dirty="0">
                <a:solidFill>
                  <a:srgbClr val="353535"/>
                </a:solidFill>
                <a:effectLst/>
                <a:latin typeface="Mulish"/>
                <a:hlinkClick r:id="rId4"/>
              </a:rPr>
              <a:t>Docker </a:t>
            </a:r>
            <a:r>
              <a:rPr lang="es-ES" b="0" i="0" u="sng" dirty="0" err="1">
                <a:solidFill>
                  <a:srgbClr val="353535"/>
                </a:solidFill>
                <a:effectLst/>
                <a:latin typeface="Mulish"/>
                <a:hlinkClick r:id="rId4"/>
              </a:rPr>
              <a:t>Bind</a:t>
            </a:r>
            <a:r>
              <a:rPr lang="es-ES" b="0" i="0" u="sng" dirty="0">
                <a:solidFill>
                  <a:srgbClr val="353535"/>
                </a:solidFill>
                <a:effectLst/>
                <a:latin typeface="Mulish"/>
                <a:hlinkClick r:id="rId4"/>
              </a:rPr>
              <a:t> </a:t>
            </a:r>
            <a:r>
              <a:rPr lang="es-ES" b="0" i="0" u="sng" dirty="0" err="1">
                <a:solidFill>
                  <a:srgbClr val="353535"/>
                </a:solidFill>
                <a:effectLst/>
                <a:latin typeface="Mulish"/>
                <a:hlinkClick r:id="rId4"/>
              </a:rPr>
              <a:t>Mounts</a:t>
            </a:r>
            <a:r>
              <a:rPr lang="es-ES" b="0" i="0" dirty="0">
                <a:solidFill>
                  <a:srgbClr val="353535"/>
                </a:solidFill>
                <a:effectLst/>
                <a:latin typeface="Mulish"/>
              </a:rPr>
              <a:t>, también llamada montajes de enlace de Docker, puesto que </a:t>
            </a:r>
            <a:r>
              <a:rPr lang="es-ES" b="1" i="0" dirty="0">
                <a:solidFill>
                  <a:srgbClr val="353535"/>
                </a:solidFill>
                <a:effectLst/>
                <a:latin typeface="Mulish"/>
              </a:rPr>
              <a:t>ambos tienen la capacidad de ofrecer un almacenamiento a los contenedores </a:t>
            </a:r>
            <a:r>
              <a:rPr lang="es-ES" b="0" i="0" dirty="0">
                <a:solidFill>
                  <a:srgbClr val="353535"/>
                </a:solidFill>
                <a:effectLst/>
                <a:latin typeface="Mulish"/>
              </a:rPr>
              <a:t>del sistema. Sin embargo, estas herramientas cuentan con una serie de elementos que las distinguen entre sí, como, por ejemplo, que los montajes de enlace de Docker dependen de que exista una estructura de directorios específica y disponible, y que el sistema operativo de la máquina </a:t>
            </a:r>
            <a:r>
              <a:rPr lang="es-ES" b="0" i="1" dirty="0">
                <a:solidFill>
                  <a:srgbClr val="353535"/>
                </a:solidFill>
                <a:effectLst/>
                <a:latin typeface="Mulish"/>
              </a:rPr>
              <a:t>host</a:t>
            </a:r>
            <a:r>
              <a:rPr lang="es-ES" b="0" i="0" dirty="0">
                <a:solidFill>
                  <a:srgbClr val="353535"/>
                </a:solidFill>
                <a:effectLst/>
                <a:latin typeface="Mulish"/>
              </a:rPr>
              <a:t> sea compatible. Mientras tanto, en el caso de </a:t>
            </a:r>
            <a:r>
              <a:rPr lang="es-ES" b="1" i="0" dirty="0">
                <a:solidFill>
                  <a:srgbClr val="353535"/>
                </a:solidFill>
                <a:effectLst/>
                <a:latin typeface="Mulish"/>
              </a:rPr>
              <a:t>Docker </a:t>
            </a:r>
            <a:r>
              <a:rPr lang="es-ES" b="1" i="0" dirty="0" err="1">
                <a:solidFill>
                  <a:srgbClr val="353535"/>
                </a:solidFill>
                <a:effectLst/>
                <a:latin typeface="Mulish"/>
              </a:rPr>
              <a:t>Volume</a:t>
            </a:r>
            <a:r>
              <a:rPr lang="es-ES" b="1" i="0" dirty="0">
                <a:solidFill>
                  <a:srgbClr val="353535"/>
                </a:solidFill>
                <a:effectLst/>
                <a:latin typeface="Mulish"/>
              </a:rPr>
              <a:t>, la plataforma de Docker es quien se encarga de forma directa de gestionar los volúmenes</a:t>
            </a:r>
            <a:r>
              <a:rPr lang="es-ES" b="0" i="0" dirty="0">
                <a:solidFill>
                  <a:srgbClr val="353535"/>
                </a:solidFill>
                <a:effectLst/>
                <a:latin typeface="Mulish"/>
              </a:rPr>
              <a:t>, por lo que el usuario no tiene que preocuparse de elementos adicionales.</a:t>
            </a:r>
          </a:p>
          <a:p>
            <a:pPr algn="l"/>
            <a:r>
              <a:rPr lang="es-ES" b="0" i="0" dirty="0">
                <a:solidFill>
                  <a:srgbClr val="353535"/>
                </a:solidFill>
                <a:effectLst/>
                <a:latin typeface="Mulish"/>
              </a:rPr>
              <a:t>Además de esto, los volúmenes de Docker tienen la ventaja de poder</a:t>
            </a:r>
            <a:r>
              <a:rPr lang="es-ES" b="1" i="0" dirty="0">
                <a:solidFill>
                  <a:srgbClr val="353535"/>
                </a:solidFill>
                <a:effectLst/>
                <a:latin typeface="Mulish"/>
              </a:rPr>
              <a:t> compartirse de manera segura entre distintos contenedores del sistema</a:t>
            </a:r>
            <a:r>
              <a:rPr lang="es-ES" b="0" i="0" dirty="0">
                <a:solidFill>
                  <a:srgbClr val="353535"/>
                </a:solidFill>
                <a:effectLst/>
                <a:latin typeface="Mulish"/>
              </a:rPr>
              <a:t>; para esto, solo tendrán que usar el mismo volumen. Mientras tanto, Docker </a:t>
            </a:r>
            <a:r>
              <a:rPr lang="es-ES" b="0" i="0" dirty="0" err="1">
                <a:solidFill>
                  <a:srgbClr val="353535"/>
                </a:solidFill>
                <a:effectLst/>
                <a:latin typeface="Mulish"/>
              </a:rPr>
              <a:t>Bind</a:t>
            </a:r>
            <a:r>
              <a:rPr lang="es-ES" b="0" i="0" dirty="0">
                <a:solidFill>
                  <a:srgbClr val="353535"/>
                </a:solidFill>
                <a:effectLst/>
                <a:latin typeface="Mulish"/>
              </a:rPr>
              <a:t> </a:t>
            </a:r>
            <a:r>
              <a:rPr lang="es-ES" b="0" i="0" dirty="0" err="1">
                <a:solidFill>
                  <a:srgbClr val="353535"/>
                </a:solidFill>
                <a:effectLst/>
                <a:latin typeface="Mulish"/>
              </a:rPr>
              <a:t>Mounts</a:t>
            </a:r>
            <a:r>
              <a:rPr lang="es-ES" b="0" i="0" dirty="0">
                <a:solidFill>
                  <a:srgbClr val="353535"/>
                </a:solidFill>
                <a:effectLst/>
                <a:latin typeface="Mulish"/>
              </a:rPr>
              <a:t> no presenta esta opción.</a:t>
            </a:r>
          </a:p>
          <a:p>
            <a:pPr algn="l"/>
            <a:r>
              <a:rPr lang="es-ES" b="0" i="0" dirty="0">
                <a:solidFill>
                  <a:srgbClr val="353535"/>
                </a:solidFill>
                <a:effectLst/>
                <a:latin typeface="Mulish"/>
              </a:rPr>
              <a:t>Docker </a:t>
            </a:r>
            <a:r>
              <a:rPr lang="es-ES" b="0" i="0" dirty="0" err="1">
                <a:solidFill>
                  <a:srgbClr val="353535"/>
                </a:solidFill>
                <a:effectLst/>
                <a:latin typeface="Mulish"/>
              </a:rPr>
              <a:t>Volume</a:t>
            </a:r>
            <a:r>
              <a:rPr lang="es-ES" b="0" i="0" dirty="0">
                <a:solidFill>
                  <a:srgbClr val="353535"/>
                </a:solidFill>
                <a:effectLst/>
                <a:latin typeface="Mulish"/>
              </a:rPr>
              <a:t> también se distingue de Docker </a:t>
            </a:r>
            <a:r>
              <a:rPr lang="es-ES" b="0" i="0" dirty="0" err="1">
                <a:solidFill>
                  <a:srgbClr val="353535"/>
                </a:solidFill>
                <a:effectLst/>
                <a:latin typeface="Mulish"/>
              </a:rPr>
              <a:t>Bind</a:t>
            </a:r>
            <a:r>
              <a:rPr lang="es-ES" b="0" i="0" dirty="0">
                <a:solidFill>
                  <a:srgbClr val="353535"/>
                </a:solidFill>
                <a:effectLst/>
                <a:latin typeface="Mulish"/>
              </a:rPr>
              <a:t> </a:t>
            </a:r>
            <a:r>
              <a:rPr lang="es-ES" b="0" i="0" dirty="0" err="1">
                <a:solidFill>
                  <a:srgbClr val="353535"/>
                </a:solidFill>
                <a:effectLst/>
                <a:latin typeface="Mulish"/>
              </a:rPr>
              <a:t>Mounts</a:t>
            </a:r>
            <a:r>
              <a:rPr lang="es-ES" b="0" i="0" dirty="0">
                <a:solidFill>
                  <a:srgbClr val="353535"/>
                </a:solidFill>
                <a:effectLst/>
                <a:latin typeface="Mulish"/>
              </a:rPr>
              <a:t> debido a que sus controladores le permiten </a:t>
            </a:r>
            <a:r>
              <a:rPr lang="es-ES" b="1" i="0" dirty="0">
                <a:solidFill>
                  <a:srgbClr val="353535"/>
                </a:solidFill>
                <a:effectLst/>
                <a:latin typeface="Mulish"/>
              </a:rPr>
              <a:t>realizar un almacenamiento de los volúmenes dentro de </a:t>
            </a:r>
            <a:r>
              <a:rPr lang="es-ES" b="1" i="1" dirty="0">
                <a:solidFill>
                  <a:srgbClr val="353535"/>
                </a:solidFill>
                <a:effectLst/>
                <a:latin typeface="Mulish"/>
              </a:rPr>
              <a:t>host</a:t>
            </a:r>
            <a:r>
              <a:rPr lang="es-ES" b="1" i="0" dirty="0">
                <a:solidFill>
                  <a:srgbClr val="353535"/>
                </a:solidFill>
                <a:effectLst/>
                <a:latin typeface="Mulish"/>
              </a:rPr>
              <a:t> remotos</a:t>
            </a:r>
            <a:r>
              <a:rPr lang="es-ES" b="0" i="0" dirty="0">
                <a:solidFill>
                  <a:srgbClr val="353535"/>
                </a:solidFill>
                <a:effectLst/>
                <a:latin typeface="Mulish"/>
              </a:rPr>
              <a:t>, o bien en proveedores de </a:t>
            </a:r>
            <a:r>
              <a:rPr lang="es-ES" b="0" i="1" dirty="0" err="1">
                <a:solidFill>
                  <a:srgbClr val="353535"/>
                </a:solidFill>
                <a:effectLst/>
                <a:latin typeface="Mulish"/>
              </a:rPr>
              <a:t>cloud</a:t>
            </a:r>
            <a:r>
              <a:rPr lang="es-ES" b="0" i="0" dirty="0">
                <a:solidFill>
                  <a:srgbClr val="353535"/>
                </a:solidFill>
                <a:effectLst/>
                <a:latin typeface="Mulish"/>
              </a:rPr>
              <a:t>, al tiempo que contribuye a cifrar el contenido de estos volúmenes o agregar funciones adicionales.</a:t>
            </a:r>
          </a:p>
          <a:p>
            <a:pPr algn="l"/>
            <a:r>
              <a:rPr lang="es-ES" b="0" i="0" dirty="0">
                <a:solidFill>
                  <a:srgbClr val="353535"/>
                </a:solidFill>
                <a:effectLst/>
                <a:latin typeface="Mulish"/>
              </a:rPr>
              <a:t>Los nuevos volúmenes de Docker también se caracterizan por</a:t>
            </a:r>
            <a:r>
              <a:rPr lang="es-ES" b="1" i="0" dirty="0">
                <a:solidFill>
                  <a:srgbClr val="353535"/>
                </a:solidFill>
                <a:effectLst/>
                <a:latin typeface="Mulish"/>
              </a:rPr>
              <a:t> poder rellenar su contenido de manera previa por un contenedor del sistema</a:t>
            </a:r>
            <a:r>
              <a:rPr lang="es-ES" b="0" i="0" dirty="0">
                <a:solidFill>
                  <a:srgbClr val="353535"/>
                </a:solidFill>
                <a:effectLst/>
                <a:latin typeface="Mulish"/>
              </a:rPr>
              <a:t>. Además de esto, es importante resaltar que los Docker </a:t>
            </a:r>
            <a:r>
              <a:rPr lang="es-ES" b="0" i="0" dirty="0" err="1">
                <a:solidFill>
                  <a:srgbClr val="353535"/>
                </a:solidFill>
                <a:effectLst/>
                <a:latin typeface="Mulish"/>
              </a:rPr>
              <a:t>Volume</a:t>
            </a:r>
            <a:r>
              <a:rPr lang="es-ES" b="0" i="0" dirty="0">
                <a:solidFill>
                  <a:srgbClr val="353535"/>
                </a:solidFill>
                <a:effectLst/>
                <a:latin typeface="Mulish"/>
              </a:rPr>
              <a:t> en su versión Desktop cuentan con un mayor rendimiento que la herramienta de Docker </a:t>
            </a:r>
            <a:r>
              <a:rPr lang="es-ES" b="0" i="0" dirty="0" err="1">
                <a:solidFill>
                  <a:srgbClr val="353535"/>
                </a:solidFill>
                <a:effectLst/>
                <a:latin typeface="Mulish"/>
              </a:rPr>
              <a:t>Bind</a:t>
            </a:r>
            <a:r>
              <a:rPr lang="es-ES" b="0" i="0" dirty="0">
                <a:solidFill>
                  <a:srgbClr val="353535"/>
                </a:solidFill>
                <a:effectLst/>
                <a:latin typeface="Mulish"/>
              </a:rPr>
              <a:t> </a:t>
            </a:r>
            <a:r>
              <a:rPr lang="es-ES" b="0" i="0" dirty="0" err="1">
                <a:solidFill>
                  <a:srgbClr val="353535"/>
                </a:solidFill>
                <a:effectLst/>
                <a:latin typeface="Mulish"/>
              </a:rPr>
              <a:t>Mounts</a:t>
            </a:r>
            <a:r>
              <a:rPr lang="es-ES" b="0" i="0" dirty="0">
                <a:solidFill>
                  <a:srgbClr val="353535"/>
                </a:solidFill>
                <a:effectLst/>
                <a:latin typeface="Mulish"/>
              </a:rPr>
              <a:t> de los </a:t>
            </a:r>
            <a:r>
              <a:rPr lang="es-ES" b="0" i="1" dirty="0">
                <a:solidFill>
                  <a:srgbClr val="353535"/>
                </a:solidFill>
                <a:effectLst/>
                <a:latin typeface="Mulish"/>
              </a:rPr>
              <a:t>host</a:t>
            </a:r>
            <a:r>
              <a:rPr lang="es-ES" b="0" i="0" dirty="0">
                <a:solidFill>
                  <a:srgbClr val="353535"/>
                </a:solidFill>
                <a:effectLst/>
                <a:latin typeface="Mulish"/>
              </a:rPr>
              <a:t> de los sistemas operativos de Mac y Windows.</a:t>
            </a:r>
          </a:p>
          <a:p>
            <a:pPr algn="l"/>
            <a:endParaRPr lang="es-ES" b="0" i="0" dirty="0">
              <a:solidFill>
                <a:srgbClr val="353535"/>
              </a:solidFill>
              <a:effectLst/>
              <a:latin typeface="Mulish"/>
            </a:endParaRPr>
          </a:p>
          <a:p>
            <a:pPr algn="l"/>
            <a:r>
              <a:rPr lang="es-ES" b="0" i="0" dirty="0">
                <a:solidFill>
                  <a:srgbClr val="000000"/>
                </a:solidFill>
                <a:effectLst/>
                <a:latin typeface="Roboto" panose="02000000000000000000" pitchFamily="2" charset="0"/>
              </a:rPr>
              <a:t>Las monturas enlazadas existen desde los primeros días de Docker. Los montajes vinculados tienen una funcionalidad limitada en comparación con </a:t>
            </a:r>
            <a:r>
              <a:rPr lang="es-ES" b="0" i="0" u="sng" dirty="0">
                <a:solidFill>
                  <a:srgbClr val="000000"/>
                </a:solidFill>
                <a:effectLst/>
                <a:latin typeface="Roboto" panose="02000000000000000000" pitchFamily="2" charset="0"/>
                <a:hlinkClick r:id="rId5"/>
              </a:rPr>
              <a:t>los volúmenes</a:t>
            </a:r>
            <a:r>
              <a:rPr lang="es-ES" b="0" i="0" dirty="0">
                <a:solidFill>
                  <a:srgbClr val="000000"/>
                </a:solidFill>
                <a:effectLst/>
                <a:latin typeface="Roboto" panose="02000000000000000000" pitchFamily="2" charset="0"/>
              </a:rPr>
              <a:t> . Cuando utiliza un montaje de enlace, un archivo o directorio en la </a:t>
            </a:r>
            <a:r>
              <a:rPr lang="es-ES" b="0" i="1" dirty="0">
                <a:solidFill>
                  <a:srgbClr val="000000"/>
                </a:solidFill>
                <a:effectLst/>
                <a:latin typeface="Roboto" panose="02000000000000000000" pitchFamily="2" charset="0"/>
              </a:rPr>
              <a:t>máquina host</a:t>
            </a:r>
            <a:r>
              <a:rPr lang="es-ES" b="0" i="0" dirty="0">
                <a:solidFill>
                  <a:srgbClr val="000000"/>
                </a:solidFill>
                <a:effectLst/>
                <a:latin typeface="Roboto" panose="02000000000000000000" pitchFamily="2" charset="0"/>
              </a:rPr>
              <a:t> se monta en un contenedor. Se hace referencia al archivo o directorio mediante su ruta absoluta en la máquina host. Por el contrario, cuando utiliza un volumen, se crea un nuevo directorio dentro del directorio de almacenamiento de Docker en la máquina host y Docker administra el contenido de ese directorio.</a:t>
            </a:r>
          </a:p>
          <a:p>
            <a:pPr algn="l"/>
            <a:r>
              <a:rPr lang="es-ES" b="0" i="0" dirty="0">
                <a:solidFill>
                  <a:srgbClr val="000000"/>
                </a:solidFill>
                <a:effectLst/>
                <a:latin typeface="Roboto" panose="02000000000000000000" pitchFamily="2" charset="0"/>
              </a:rPr>
              <a:t>No es necesario que el archivo o directorio exista ya en el host de Docker. Se crea bajo demanda si aún no existe. Los montajes vinculados son muy eficaces, pero dependen de que el sistema de archivos de la máquina host tenga una estructura de directorios específica disponible. Si está desarrollando nuevas aplicaciones Docker, considere utilizar </a:t>
            </a:r>
            <a:r>
              <a:rPr lang="es-ES" b="0" i="0" u="sng" dirty="0">
                <a:solidFill>
                  <a:srgbClr val="000000"/>
                </a:solidFill>
                <a:effectLst/>
                <a:latin typeface="Roboto" panose="02000000000000000000" pitchFamily="2" charset="0"/>
                <a:hlinkClick r:id="rId5"/>
              </a:rPr>
              <a:t>volúmenes con nombre</a:t>
            </a:r>
            <a:r>
              <a:rPr lang="es-ES" b="0" i="0" dirty="0">
                <a:solidFill>
                  <a:srgbClr val="000000"/>
                </a:solidFill>
                <a:effectLst/>
                <a:latin typeface="Roboto" panose="02000000000000000000" pitchFamily="2" charset="0"/>
              </a:rPr>
              <a:t> en su lugar. No puede utilizar los comandos de Docker CLI para administrar directamente los montajes de enlace.</a:t>
            </a:r>
          </a:p>
          <a:p>
            <a:pPr algn="l"/>
            <a:endParaRPr lang="es-ES" b="0" i="0" dirty="0">
              <a:solidFill>
                <a:srgbClr val="353535"/>
              </a:solidFill>
              <a:effectLst/>
              <a:latin typeface="Mulish"/>
            </a:endParaRP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1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https://training.play-with-docker.com/docker-volumes/</a:t>
            </a:r>
          </a:p>
        </p:txBody>
      </p:sp>
      <p:sp>
        <p:nvSpPr>
          <p:cNvPr id="4" name="Marcador de número de diapositiva 3"/>
          <p:cNvSpPr>
            <a:spLocks noGrp="1"/>
          </p:cNvSpPr>
          <p:nvPr>
            <p:ph type="sldNum" sz="quarter" idx="5"/>
          </p:nvPr>
        </p:nvSpPr>
        <p:spPr/>
        <p:txBody>
          <a:bodyPr/>
          <a:lstStyle/>
          <a:p>
            <a:fld id="{53B1B935-1A43-4AF8-AF9C-D25D93C9D75F}" type="slidenum">
              <a:rPr lang="es-ES" smtClean="0"/>
              <a:t>52</a:t>
            </a:fld>
            <a:endParaRPr lang="es-ES"/>
          </a:p>
        </p:txBody>
      </p:sp>
    </p:spTree>
    <p:extLst>
      <p:ext uri="{BB962C8B-B14F-4D97-AF65-F5344CB8AC3E}">
        <p14:creationId xmlns:p14="http://schemas.microsoft.com/office/powerpoint/2010/main" val="3909775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Roboto" panose="02000000000000000000" pitchFamily="2" charset="0"/>
              </a:rPr>
              <a:t>Hasta este punto, ha estado trabajando con aplicaciones de contenedor único. Pero ahora agregará MySQL a la pila de aplicaciones. A menudo surge la siguiente pregunta: "¿Dónde se ejecutará MySQL? ¿Instálelo en el mismo contenedor o ejecútelo por separado?" En general, cada contenedor debe hacer una cosa y hacerlo bien. Las siguientes son algunas razones para ejecutar el contenedor por separado:</a:t>
            </a:r>
          </a:p>
          <a:p>
            <a:pPr algn="l">
              <a:buFont typeface="Arial" panose="020B0604020202020204" pitchFamily="34" charset="0"/>
              <a:buChar char="•"/>
            </a:pPr>
            <a:r>
              <a:rPr lang="es-ES" b="0" i="0" dirty="0">
                <a:solidFill>
                  <a:srgbClr val="000000"/>
                </a:solidFill>
                <a:effectLst/>
                <a:latin typeface="Roboto" panose="02000000000000000000" pitchFamily="2" charset="0"/>
              </a:rPr>
              <a:t>Es muy probable que tengas que escalar las API y las interfaces de forma diferente a las bases de datos.</a:t>
            </a:r>
          </a:p>
          <a:p>
            <a:pPr algn="l">
              <a:buFont typeface="Arial" panose="020B0604020202020204" pitchFamily="34" charset="0"/>
              <a:buChar char="•"/>
            </a:pPr>
            <a:r>
              <a:rPr lang="es-ES" b="0" i="0" dirty="0">
                <a:solidFill>
                  <a:srgbClr val="000000"/>
                </a:solidFill>
                <a:effectLst/>
                <a:latin typeface="Roboto" panose="02000000000000000000" pitchFamily="2" charset="0"/>
              </a:rPr>
              <a:t>Los contenedores separados le permiten versionar y actualizar versiones de forma aislada.</a:t>
            </a:r>
          </a:p>
          <a:p>
            <a:pPr algn="l">
              <a:buFont typeface="Arial" panose="020B0604020202020204" pitchFamily="34" charset="0"/>
              <a:buChar char="•"/>
            </a:pPr>
            <a:r>
              <a:rPr lang="es-ES" b="0" i="0" dirty="0">
                <a:solidFill>
                  <a:srgbClr val="000000"/>
                </a:solidFill>
                <a:effectLst/>
                <a:latin typeface="Roboto" panose="02000000000000000000" pitchFamily="2" charset="0"/>
              </a:rPr>
              <a:t>Si bien puede utilizar un contenedor para la base de datos localmente, es posible que desee utilizar un servicio administrado para la base de datos en producción. Entonces no querrás enviar tu motor de base de datos con tu aplicación.</a:t>
            </a:r>
          </a:p>
          <a:p>
            <a:pPr algn="l">
              <a:buFont typeface="Arial" panose="020B0604020202020204" pitchFamily="34" charset="0"/>
              <a:buChar char="•"/>
            </a:pPr>
            <a:r>
              <a:rPr lang="es-ES" b="0" i="0" dirty="0">
                <a:solidFill>
                  <a:srgbClr val="000000"/>
                </a:solidFill>
                <a:effectLst/>
                <a:latin typeface="Roboto" panose="02000000000000000000" pitchFamily="2" charset="0"/>
              </a:rPr>
              <a:t>La ejecución de múltiples procesos requerirá un administrador de procesos (el contenedor solo inicia un proceso), lo que agrega complejidad al inicio/apagado del contenedor.</a:t>
            </a:r>
          </a:p>
          <a:p>
            <a:pPr algn="l"/>
            <a:r>
              <a:rPr lang="es-ES" b="0" i="0" dirty="0">
                <a:solidFill>
                  <a:srgbClr val="000000"/>
                </a:solidFill>
                <a:effectLst/>
                <a:latin typeface="Roboto" panose="02000000000000000000" pitchFamily="2" charset="0"/>
              </a:rPr>
              <a:t>Y hay más razones. Entonces, como en el siguiente diagrama, es mejor ejecutar su aplicación en varios contenedores.</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8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r>
              <a:rPr lang="es-ES" b="0" i="0" dirty="0">
                <a:solidFill>
                  <a:srgbClr val="42526E"/>
                </a:solidFill>
                <a:effectLst/>
                <a:latin typeface="Charlie Display"/>
              </a:rPr>
              <a:t>Una aplicación monolítica se compila como una sola unidad unificada, mientras que una arquitectura de microservicios es una serie de servicios pequeños que se pueden implementar de forma independiente. ¿Cuál deberías elegir tú? La respuesta depende de varios factores.</a:t>
            </a:r>
          </a:p>
          <a:p>
            <a:pPr algn="l" fontAlgn="base"/>
            <a:endParaRPr lang="es-ES" b="0" i="0" dirty="0">
              <a:solidFill>
                <a:srgbClr val="42526E"/>
              </a:solidFill>
              <a:effectLst/>
              <a:latin typeface="Charlie Display"/>
            </a:endParaRPr>
          </a:p>
          <a:p>
            <a:pPr algn="l" fontAlgn="base"/>
            <a:r>
              <a:rPr lang="es-ES" b="0" i="0" dirty="0">
                <a:solidFill>
                  <a:srgbClr val="091E42"/>
                </a:solidFill>
                <a:effectLst/>
                <a:latin typeface="Charlie Text"/>
              </a:rPr>
              <a:t>En 2009, Netflix tuvo problemas de crecimiento. Su infraestructura no podía seguir el ritmo de la demanda de sus servicios de </a:t>
            </a:r>
            <a:r>
              <a:rPr lang="es-ES" b="0" i="0" dirty="0" err="1">
                <a:solidFill>
                  <a:srgbClr val="091E42"/>
                </a:solidFill>
                <a:effectLst/>
                <a:latin typeface="Charlie Text"/>
              </a:rPr>
              <a:t>streaming</a:t>
            </a:r>
            <a:r>
              <a:rPr lang="es-ES" b="0" i="0" dirty="0">
                <a:solidFill>
                  <a:srgbClr val="091E42"/>
                </a:solidFill>
                <a:effectLst/>
                <a:latin typeface="Charlie Text"/>
              </a:rPr>
              <a:t> de video, que crecía a toda velocidad. En esta situación, la empresa decidió migrar su infraestructura de TI de sus centros de datos privados a una nube pública y reemplazar la arquitectura monolítica por otra de microservicios. El único problema era que el término "microservicios" no existía en aquella época, y que la estructura tampoco era muy conocida.</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Netflix se convirtió en una de las primeras empresas destacadas en migrar de un monolito a una arquitectura de microservicios basada en la nube. Ganó el </a:t>
            </a:r>
            <a:r>
              <a:rPr lang="es-ES" b="0" i="0" u="sng" dirty="0">
                <a:solidFill>
                  <a:srgbClr val="0052CC"/>
                </a:solidFill>
                <a:effectLst/>
                <a:latin typeface="Charlie Text"/>
                <a:hlinkClick r:id="rId3"/>
              </a:rPr>
              <a:t>premio JAX </a:t>
            </a:r>
            <a:r>
              <a:rPr lang="es-ES" b="0" i="0" u="sng" dirty="0" err="1">
                <a:solidFill>
                  <a:srgbClr val="0052CC"/>
                </a:solidFill>
                <a:effectLst/>
                <a:latin typeface="Charlie Text"/>
                <a:hlinkClick r:id="rId3"/>
              </a:rPr>
              <a:t>Special</a:t>
            </a:r>
            <a:r>
              <a:rPr lang="es-ES" b="0" i="0" u="sng" dirty="0">
                <a:solidFill>
                  <a:srgbClr val="0052CC"/>
                </a:solidFill>
                <a:effectLst/>
                <a:latin typeface="Charlie Text"/>
                <a:hlinkClick r:id="rId3"/>
              </a:rPr>
              <a:t> </a:t>
            </a:r>
            <a:r>
              <a:rPr lang="es-ES" b="0" i="0" u="sng" dirty="0" err="1">
                <a:solidFill>
                  <a:srgbClr val="0052CC"/>
                </a:solidFill>
                <a:effectLst/>
                <a:latin typeface="Charlie Text"/>
                <a:hlinkClick r:id="rId3"/>
              </a:rPr>
              <a:t>Jury</a:t>
            </a:r>
            <a:r>
              <a:rPr lang="es-ES" b="0" i="0" u="sng" dirty="0">
                <a:solidFill>
                  <a:srgbClr val="0052CC"/>
                </a:solidFill>
                <a:effectLst/>
                <a:latin typeface="Charlie Text"/>
                <a:hlinkClick r:id="rId3"/>
              </a:rPr>
              <a:t> de 2015</a:t>
            </a:r>
            <a:r>
              <a:rPr lang="es-ES" b="0" i="0" dirty="0">
                <a:solidFill>
                  <a:srgbClr val="091E42"/>
                </a:solidFill>
                <a:effectLst/>
                <a:latin typeface="Charlie Text"/>
              </a:rPr>
              <a:t>, en parte debido a esta nueva infraestructura que internalizó DevOps. En la actualidad, Netflix tiene más de un millar de microservicios que administran y respaldan partes independientes de la plataforma, mientras que sus ingenieros implementan código con frecuencia, a veces miles de veces al día.</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Netflix fue pionero en lo que, desde entonces, es algo cada vez más habitual: la transición de una arquitectura monolítica a otra de microservicios.</a:t>
            </a:r>
          </a:p>
          <a:p>
            <a:pPr algn="l" fontAlgn="base"/>
            <a:endParaRPr lang="es-ES" b="0" i="0" dirty="0">
              <a:solidFill>
                <a:srgbClr val="091E42"/>
              </a:solidFill>
              <a:effectLst/>
              <a:latin typeface="Charlie Text"/>
            </a:endParaRPr>
          </a:p>
          <a:p>
            <a:pPr algn="l" fontAlgn="base"/>
            <a:r>
              <a:rPr lang="es-ES" b="0" i="0" dirty="0">
                <a:solidFill>
                  <a:srgbClr val="253858"/>
                </a:solidFill>
                <a:effectLst/>
                <a:latin typeface="Charlie Display"/>
              </a:rPr>
              <a:t>¿Qué es una arquitectura monolítica?</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Una arquitectura monolítica es un modelo tradicional de un programa de software que se compila como una unidad unificada y que es autónoma e independiente de otras aplicaciones. La palabra "monolito" suele evocar algo grande y glacial, una imagen que no está alejada de la realidad de las arquitecturas monolíticas para el diseño de software. Una arquitectura monolítica es una red informática grande y única, con una base de código que aúna todos los intereses empresariales. Para hacer cambios en este tipo de aplicación, hay actualizar toda la pila, lo que requiere acceder a la base de código y compilar e implementar una versión actualizada de la interfaz del lado del servicio. Esto hace que las actualizaciones sean restrictivas y lentas.</a:t>
            </a:r>
          </a:p>
          <a:p>
            <a:pPr algn="l" fontAlgn="base"/>
            <a:r>
              <a:rPr lang="es-ES" b="0" i="0" dirty="0">
                <a:solidFill>
                  <a:srgbClr val="091E42"/>
                </a:solidFill>
                <a:effectLst/>
                <a:latin typeface="Charlie Text"/>
              </a:rPr>
              <a:t>Los monolitos pueden resultar prácticos al principio de un proyecto para aliviar la sobrecarga cognitiva de la gestión de código, así como la implementación. De esta forma, es posible publicar a la vez todo lo presente en el monolito.</a:t>
            </a:r>
          </a:p>
          <a:p>
            <a:pPr algn="l" fontAlgn="base"/>
            <a:endParaRPr lang="es-ES" b="0" i="0" dirty="0">
              <a:solidFill>
                <a:srgbClr val="091E42"/>
              </a:solidFill>
              <a:effectLst/>
              <a:latin typeface="Charlie Text"/>
            </a:endParaRPr>
          </a:p>
          <a:p>
            <a:pPr algn="l" fontAlgn="base"/>
            <a:r>
              <a:rPr lang="es-ES" b="0" i="0" dirty="0">
                <a:solidFill>
                  <a:srgbClr val="253858"/>
                </a:solidFill>
                <a:effectLst/>
                <a:latin typeface="Charlie Display"/>
              </a:rPr>
              <a:t>Ventajas de una arquitectura monolítica</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Las arquitecturas monolíticas y las de microservicios ofrecen diferentes ventajas a las organizaciones en función de diversos factores. Al desarrollar con una arquitectura monolítica, la ventaja principal es la velocidad de desarrollo, gracias a la simplicidad de tener una aplicación basada en una única base de código.</a:t>
            </a:r>
          </a:p>
          <a:p>
            <a:pPr algn="l" fontAlgn="base"/>
            <a:r>
              <a:rPr lang="es-ES" b="0" i="0" dirty="0">
                <a:solidFill>
                  <a:srgbClr val="091E42"/>
                </a:solidFill>
                <a:effectLst/>
                <a:latin typeface="Charlie Text"/>
              </a:rPr>
              <a:t>Estas son algunas ventajas de una arquitectura monolítica:</a:t>
            </a:r>
          </a:p>
          <a:p>
            <a:pPr algn="l" fontAlgn="base"/>
            <a:r>
              <a:rPr lang="es-ES" b="1" i="0" dirty="0">
                <a:solidFill>
                  <a:srgbClr val="091E42"/>
                </a:solidFill>
                <a:effectLst/>
                <a:latin typeface="Charlie Text"/>
              </a:rPr>
              <a:t>Implementación sencilla</a:t>
            </a:r>
            <a:r>
              <a:rPr lang="es-ES" b="0" i="0" dirty="0">
                <a:solidFill>
                  <a:srgbClr val="091E42"/>
                </a:solidFill>
                <a:effectLst/>
                <a:latin typeface="Charlie Text"/>
              </a:rPr>
              <a:t>: un único archivo o directorio ejecutable facilita la implementación.</a:t>
            </a:r>
          </a:p>
          <a:p>
            <a:pPr algn="l" fontAlgn="base"/>
            <a:r>
              <a:rPr lang="es-ES" b="1" i="0" dirty="0">
                <a:solidFill>
                  <a:srgbClr val="091E42"/>
                </a:solidFill>
                <a:effectLst/>
                <a:latin typeface="Charlie Text"/>
              </a:rPr>
              <a:t>Desarrollo</a:t>
            </a:r>
            <a:r>
              <a:rPr lang="es-ES" b="0" i="0" dirty="0">
                <a:solidFill>
                  <a:srgbClr val="091E42"/>
                </a:solidFill>
                <a:effectLst/>
                <a:latin typeface="Charlie Text"/>
              </a:rPr>
              <a:t>: desarrollar una aplicación compilada con una única base de código es más sencillo.</a:t>
            </a:r>
          </a:p>
          <a:p>
            <a:pPr algn="l" fontAlgn="base"/>
            <a:r>
              <a:rPr lang="es-ES" b="1" i="0" dirty="0">
                <a:solidFill>
                  <a:srgbClr val="091E42"/>
                </a:solidFill>
                <a:effectLst/>
                <a:latin typeface="Charlie Text"/>
              </a:rPr>
              <a:t>Rendimiento</a:t>
            </a:r>
            <a:r>
              <a:rPr lang="es-ES" b="0" i="0" dirty="0">
                <a:solidFill>
                  <a:srgbClr val="091E42"/>
                </a:solidFill>
                <a:effectLst/>
                <a:latin typeface="Charlie Text"/>
              </a:rPr>
              <a:t>: en una base de código y un repositorio centralizados, una API suele realizar la misma función que muchas API en el caso de los microservicios.</a:t>
            </a:r>
          </a:p>
          <a:p>
            <a:pPr algn="l" fontAlgn="base"/>
            <a:r>
              <a:rPr lang="es-ES" b="1" i="0" dirty="0">
                <a:solidFill>
                  <a:srgbClr val="091E42"/>
                </a:solidFill>
                <a:effectLst/>
                <a:latin typeface="Charlie Text"/>
              </a:rPr>
              <a:t>Pruebas simplificadas</a:t>
            </a:r>
            <a:r>
              <a:rPr lang="es-ES" b="0" i="0" dirty="0">
                <a:solidFill>
                  <a:srgbClr val="091E42"/>
                </a:solidFill>
                <a:effectLst/>
                <a:latin typeface="Charlie Text"/>
              </a:rPr>
              <a:t>: una aplicación monolítica es una unidad única y centralizada, por lo que las pruebas integrales se pueden hacer más rápido que con una aplicación distribuida.</a:t>
            </a:r>
            <a:br>
              <a:rPr lang="es-ES" b="0" i="0" dirty="0">
                <a:solidFill>
                  <a:srgbClr val="091E42"/>
                </a:solidFill>
                <a:effectLst/>
                <a:latin typeface="Charlie Text"/>
              </a:rPr>
            </a:br>
            <a:r>
              <a:rPr lang="es-ES" b="1" i="0" dirty="0">
                <a:solidFill>
                  <a:srgbClr val="091E42"/>
                </a:solidFill>
                <a:effectLst/>
                <a:latin typeface="Charlie Text"/>
              </a:rPr>
              <a:t>Depuración sencilla</a:t>
            </a:r>
            <a:r>
              <a:rPr lang="es-ES" b="0" i="0" dirty="0">
                <a:solidFill>
                  <a:srgbClr val="091E42"/>
                </a:solidFill>
                <a:effectLst/>
                <a:latin typeface="Charlie Text"/>
              </a:rPr>
              <a:t>: con todo el código ubicado en un solo lugar, es más fácil rastrear las solicitudes y localizar incidencias.</a:t>
            </a:r>
          </a:p>
          <a:p>
            <a:pPr algn="l" fontAlgn="base"/>
            <a:r>
              <a:rPr lang="es-ES" b="0" i="0" dirty="0">
                <a:solidFill>
                  <a:srgbClr val="253858"/>
                </a:solidFill>
                <a:effectLst/>
                <a:latin typeface="Charlie Display"/>
              </a:rPr>
              <a:t>Desventajas de una arquitectura monolítica</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Como en el caso de Netflix, las aplicaciones monolíticas pueden ser bastante efectivas, hasta que crecen demasiado y la escalabilidad se convierte en un desafío. Para hacer un pequeño cambio en una sola función, hay que compilar y probar toda la plataforma, lo que va en contra del concepto ágil que prefieren los desarrolladores de hoy en día.</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Estas son algunas desventajas de una arquitectura monolítica:</a:t>
            </a:r>
          </a:p>
          <a:p>
            <a:pPr algn="l" fontAlgn="base"/>
            <a:endParaRPr lang="es-ES" b="0" i="0" dirty="0">
              <a:solidFill>
                <a:srgbClr val="091E42"/>
              </a:solidFill>
              <a:effectLst/>
              <a:latin typeface="Charlie Text"/>
            </a:endParaRPr>
          </a:p>
          <a:p>
            <a:pPr algn="l" fontAlgn="base"/>
            <a:r>
              <a:rPr lang="es-ES" b="1" i="0" dirty="0">
                <a:solidFill>
                  <a:srgbClr val="091E42"/>
                </a:solidFill>
                <a:effectLst/>
                <a:latin typeface="Charlie Text"/>
              </a:rPr>
              <a:t>Velocidad de desarrollo más lenta</a:t>
            </a:r>
            <a:r>
              <a:rPr lang="es-ES" b="0" i="0" dirty="0">
                <a:solidFill>
                  <a:srgbClr val="091E42"/>
                </a:solidFill>
                <a:effectLst/>
                <a:latin typeface="Charlie Text"/>
              </a:rPr>
              <a:t>: con una aplicación grande y monolítica, el desarrollo es más complejo y lento.</a:t>
            </a:r>
          </a:p>
          <a:p>
            <a:pPr algn="l" fontAlgn="base"/>
            <a:r>
              <a:rPr lang="es-ES" b="1" i="0" dirty="0">
                <a:solidFill>
                  <a:srgbClr val="091E42"/>
                </a:solidFill>
                <a:effectLst/>
                <a:latin typeface="Charlie Text"/>
              </a:rPr>
              <a:t>Escalabilidad</a:t>
            </a:r>
            <a:r>
              <a:rPr lang="es-ES" b="0" i="0" dirty="0">
                <a:solidFill>
                  <a:srgbClr val="091E42"/>
                </a:solidFill>
                <a:effectLst/>
                <a:latin typeface="Charlie Text"/>
              </a:rPr>
              <a:t>: no se pueden escalar componentes individuales.</a:t>
            </a:r>
          </a:p>
          <a:p>
            <a:pPr algn="l" fontAlgn="base"/>
            <a:r>
              <a:rPr lang="es-ES" b="1" i="0" dirty="0">
                <a:solidFill>
                  <a:srgbClr val="091E42"/>
                </a:solidFill>
                <a:effectLst/>
                <a:latin typeface="Charlie Text"/>
              </a:rPr>
              <a:t>Fiabilidad</a:t>
            </a:r>
            <a:r>
              <a:rPr lang="es-ES" b="0" i="0" dirty="0">
                <a:solidFill>
                  <a:srgbClr val="091E42"/>
                </a:solidFill>
                <a:effectLst/>
                <a:latin typeface="Charlie Text"/>
              </a:rPr>
              <a:t>: si hay un error en algún módulo, puede afectar a la disponibilidad de toda la aplicación.</a:t>
            </a:r>
          </a:p>
          <a:p>
            <a:pPr algn="l" fontAlgn="base"/>
            <a:r>
              <a:rPr lang="es-ES" b="1" i="0" dirty="0">
                <a:solidFill>
                  <a:srgbClr val="091E42"/>
                </a:solidFill>
                <a:effectLst/>
                <a:latin typeface="Charlie Text"/>
              </a:rPr>
              <a:t>Barrera para la adopción de tecnología</a:t>
            </a:r>
            <a:r>
              <a:rPr lang="es-ES" b="0" i="0" dirty="0">
                <a:solidFill>
                  <a:srgbClr val="091E42"/>
                </a:solidFill>
                <a:effectLst/>
                <a:latin typeface="Charlie Text"/>
              </a:rPr>
              <a:t>: cualquier cambio en el marco o el lenguaje afecta a toda la aplicación, lo que hace que los cambios suelan ser costosos y lentos.</a:t>
            </a:r>
          </a:p>
          <a:p>
            <a:pPr algn="l" fontAlgn="base"/>
            <a:r>
              <a:rPr lang="es-ES" b="1" i="0" dirty="0">
                <a:solidFill>
                  <a:srgbClr val="091E42"/>
                </a:solidFill>
                <a:effectLst/>
                <a:latin typeface="Charlie Text"/>
              </a:rPr>
              <a:t>Falta de flexibilidad</a:t>
            </a:r>
            <a:r>
              <a:rPr lang="es-ES" b="0" i="0" dirty="0">
                <a:solidFill>
                  <a:srgbClr val="091E42"/>
                </a:solidFill>
                <a:effectLst/>
                <a:latin typeface="Charlie Text"/>
              </a:rPr>
              <a:t>: un monolito está limitado por las tecnologías que se utilizan en él.</a:t>
            </a:r>
          </a:p>
          <a:p>
            <a:pPr algn="l" fontAlgn="base"/>
            <a:r>
              <a:rPr lang="es-ES" b="1" i="0" dirty="0">
                <a:solidFill>
                  <a:srgbClr val="091E42"/>
                </a:solidFill>
                <a:effectLst/>
                <a:latin typeface="Charlie Text"/>
              </a:rPr>
              <a:t>Implementación</a:t>
            </a:r>
            <a:r>
              <a:rPr lang="es-ES" b="0" i="0" dirty="0">
                <a:solidFill>
                  <a:srgbClr val="091E42"/>
                </a:solidFill>
                <a:effectLst/>
                <a:latin typeface="Charlie Text"/>
              </a:rPr>
              <a:t>: un pequeño cambio en una aplicación monolítica requiere una nueva implementación de todo el monolito.</a:t>
            </a:r>
          </a:p>
          <a:p>
            <a:pPr algn="l" fontAlgn="base"/>
            <a:endParaRPr lang="es-ES" b="0" i="0" dirty="0">
              <a:solidFill>
                <a:srgbClr val="091E42"/>
              </a:solidFill>
              <a:effectLst/>
              <a:latin typeface="Charlie Text"/>
            </a:endParaRPr>
          </a:p>
          <a:p>
            <a:pPr algn="l" fontAlgn="base"/>
            <a:r>
              <a:rPr lang="es-ES" b="0" i="0" dirty="0">
                <a:solidFill>
                  <a:srgbClr val="253858"/>
                </a:solidFill>
                <a:effectLst/>
                <a:latin typeface="Charlie Display"/>
              </a:rPr>
              <a:t>¿Qué son los microservicios?</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Una arquitectura de microservicios, o simplemente "microservicios", es un método de arquitectura que se basa en una serie de servicios que se pueden implementar de forma independiente. Estos servicios tienen su propia lógica empresarial y base de datos con un objetivo específico. La actualización, las pruebas, la implementación y el escalado se llevan a cabo dentro de cada servicio. Los microservicios desacoplan los principales intereses específicos de dominios empresariales en bases de código independientes. Los microservicios no reducen la complejidad, pero hacen que cualquier complejidad sea visible y más gestionable, ya que separan las tareas en procesos más pequeños que funcionan de manera independiente entre sí y contribuyen al conjunto global.</a:t>
            </a:r>
            <a:br>
              <a:rPr lang="es-ES" b="0" i="0" dirty="0">
                <a:solidFill>
                  <a:srgbClr val="091E42"/>
                </a:solidFill>
                <a:effectLst/>
                <a:latin typeface="Charlie Text"/>
              </a:rPr>
            </a:br>
            <a:br>
              <a:rPr lang="es-ES" b="0" i="0" dirty="0">
                <a:solidFill>
                  <a:srgbClr val="091E42"/>
                </a:solidFill>
                <a:effectLst/>
                <a:latin typeface="Charlie Text"/>
              </a:rPr>
            </a:br>
            <a:r>
              <a:rPr lang="es-ES" b="0" i="0" dirty="0">
                <a:solidFill>
                  <a:srgbClr val="091E42"/>
                </a:solidFill>
                <a:effectLst/>
                <a:latin typeface="Charlie Text"/>
              </a:rPr>
              <a:t>La adopción de microservicios suele ir de la mano de DevOps, ya que son la base de las prácticas de </a:t>
            </a:r>
            <a:r>
              <a:rPr lang="es-ES" b="0" i="0" u="sng" dirty="0">
                <a:solidFill>
                  <a:srgbClr val="0052CC"/>
                </a:solidFill>
                <a:effectLst/>
                <a:latin typeface="Charlie Text"/>
                <a:hlinkClick r:id="rId4"/>
              </a:rPr>
              <a:t>entrega continua</a:t>
            </a:r>
            <a:r>
              <a:rPr lang="es-ES" b="0" i="0" dirty="0">
                <a:solidFill>
                  <a:srgbClr val="091E42"/>
                </a:solidFill>
                <a:effectLst/>
                <a:latin typeface="Charlie Text"/>
              </a:rPr>
              <a:t> con las que los equipos pueden adaptarse rápidamente a los requisitos de los usuarios.</a:t>
            </a:r>
          </a:p>
          <a:p>
            <a:pPr algn="l" fontAlgn="base"/>
            <a:endParaRPr lang="es-ES" b="0" i="0" dirty="0">
              <a:solidFill>
                <a:srgbClr val="253858"/>
              </a:solidFill>
              <a:effectLst/>
              <a:latin typeface="Charlie Display"/>
            </a:endParaRPr>
          </a:p>
          <a:p>
            <a:pPr algn="l" fontAlgn="base"/>
            <a:r>
              <a:rPr lang="es-ES" b="0" i="0" dirty="0">
                <a:solidFill>
                  <a:srgbClr val="253858"/>
                </a:solidFill>
                <a:effectLst/>
                <a:latin typeface="Charlie Display"/>
              </a:rPr>
              <a:t>Ventajas de los microservicios</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Los microservicios no son una poción mágica que valga para todo, pero resuelven una serie de problemas para las empresas y el software en crecimiento. Una arquitectura de microservicios consiste en unidades que se ejecutan de forma independiente, por lo que cada servicio se puede desarrollar, actualizar, implementar y escalar sin que afecte a los demás. Las actualizaciones de software se pueden realizar con más frecuencia, de forma más fiable y mejorando el tiempo de actividad y el rendimiento. Pasamos de enviar actualizaciones una vez a la semana a hacerlo dos o tres veces al día.</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A medida que </a:t>
            </a:r>
            <a:r>
              <a:rPr lang="es-ES" b="0" i="0" dirty="0" err="1">
                <a:solidFill>
                  <a:srgbClr val="091E42"/>
                </a:solidFill>
                <a:effectLst/>
                <a:latin typeface="Charlie Text"/>
              </a:rPr>
              <a:t>Atlassian</a:t>
            </a:r>
            <a:r>
              <a:rPr lang="es-ES" b="0" i="0" dirty="0">
                <a:solidFill>
                  <a:srgbClr val="091E42"/>
                </a:solidFill>
                <a:effectLst/>
                <a:latin typeface="Charlie Text"/>
              </a:rPr>
              <a:t> crece, los microservicios nos permiten escalar equipos y ubicaciones geográficas de manera más fiable, al dividirlos en líneas de propiedad del servicio. Antes de poner en marcha el proyecto Vértigo, en </a:t>
            </a:r>
            <a:r>
              <a:rPr lang="es-ES" b="0" i="0" dirty="0" err="1">
                <a:solidFill>
                  <a:srgbClr val="091E42"/>
                </a:solidFill>
                <a:effectLst/>
                <a:latin typeface="Charlie Text"/>
              </a:rPr>
              <a:t>Atlassian</a:t>
            </a:r>
            <a:r>
              <a:rPr lang="es-ES" b="0" i="0" dirty="0">
                <a:solidFill>
                  <a:srgbClr val="091E42"/>
                </a:solidFill>
                <a:effectLst/>
                <a:latin typeface="Charlie Text"/>
              </a:rPr>
              <a:t> teníamos cinco centros de desarrollo diferentes en todo el mundo. Estos equipos distribuidos estaban limitados por un monolito centralizado y necesitaban asistencia de manera autónoma. Y los microservicios nos permiten hacerlo.</a:t>
            </a:r>
          </a:p>
          <a:p>
            <a:pPr algn="l" fontAlgn="base"/>
            <a:r>
              <a:rPr lang="es-ES" b="0" i="0" dirty="0">
                <a:solidFill>
                  <a:srgbClr val="091E42"/>
                </a:solidFill>
                <a:effectLst/>
                <a:latin typeface="Charlie Text"/>
              </a:rPr>
              <a:t>Vértigo ofrece ventajas, como una mayor velocidad de implementación, recuperación ante desastres, costes reducidos y mayor rendimiento. Esto nos permite alcanzar nuestro objetivo más rápido y, en el camino, ofrecer más valor incremental a los clientes.</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Además, en términos más generales, los microservicios facilitan a los equipos la actualización del código y aceleran los ciclos de publicación con </a:t>
            </a:r>
            <a:r>
              <a:rPr lang="es-ES" b="0" i="0" u="sng" dirty="0">
                <a:solidFill>
                  <a:srgbClr val="0052CC"/>
                </a:solidFill>
                <a:effectLst/>
                <a:latin typeface="Charlie Text"/>
                <a:hlinkClick r:id="rId4"/>
              </a:rPr>
              <a:t>integración continua y entrega continua (CI/CD)</a:t>
            </a:r>
            <a:r>
              <a:rPr lang="es-ES" b="0" i="0" dirty="0">
                <a:solidFill>
                  <a:srgbClr val="091E42"/>
                </a:solidFill>
                <a:effectLst/>
                <a:latin typeface="Charlie Text"/>
              </a:rPr>
              <a:t>. Los equipos pueden hacer pruebas con el código y dar marcha atrás si algo no funciona como esperan.</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En pocas palabras, estas son las ventajas de los microservicios:</a:t>
            </a:r>
          </a:p>
          <a:p>
            <a:pPr algn="l" fontAlgn="base"/>
            <a:endParaRPr lang="es-ES" b="0" i="0" dirty="0">
              <a:solidFill>
                <a:srgbClr val="091E42"/>
              </a:solidFill>
              <a:effectLst/>
              <a:latin typeface="Charlie Text"/>
            </a:endParaRPr>
          </a:p>
          <a:p>
            <a:pPr algn="l" fontAlgn="base"/>
            <a:r>
              <a:rPr lang="es-ES" b="1" i="0" dirty="0">
                <a:solidFill>
                  <a:srgbClr val="091E42"/>
                </a:solidFill>
                <a:effectLst/>
                <a:latin typeface="Charlie Text"/>
              </a:rPr>
              <a:t>Agilidad</a:t>
            </a:r>
            <a:r>
              <a:rPr lang="es-ES" b="0" i="0" dirty="0">
                <a:solidFill>
                  <a:srgbClr val="091E42"/>
                </a:solidFill>
                <a:effectLst/>
                <a:latin typeface="Charlie Text"/>
              </a:rPr>
              <a:t>: promueve formas ágiles de trabajar con equipos pequeños que implementen con frecuencia.</a:t>
            </a:r>
          </a:p>
          <a:p>
            <a:pPr algn="l" fontAlgn="base"/>
            <a:r>
              <a:rPr lang="es-ES" b="1" i="0" dirty="0">
                <a:solidFill>
                  <a:srgbClr val="091E42"/>
                </a:solidFill>
                <a:effectLst/>
                <a:latin typeface="Charlie Text"/>
              </a:rPr>
              <a:t>Escalado flexible</a:t>
            </a:r>
            <a:r>
              <a:rPr lang="es-ES" b="0" i="0" dirty="0">
                <a:solidFill>
                  <a:srgbClr val="091E42"/>
                </a:solidFill>
                <a:effectLst/>
                <a:latin typeface="Charlie Text"/>
              </a:rPr>
              <a:t>: si un microservicio está alcanzando su capacidad de carga, se pueden implementar rápidamente nuevas instancias de ese servicio al clúster que lo acompaña para aliviar la presión. Ahora tenemos varios inquilinos y no tenemos control de estado, con clientes repartidos en varias instancias. Así, podemos respaldar tamaños de instancias mucho mayores.</a:t>
            </a:r>
          </a:p>
          <a:p>
            <a:pPr algn="l" fontAlgn="base"/>
            <a:r>
              <a:rPr lang="es-ES" b="1" i="0" dirty="0">
                <a:solidFill>
                  <a:srgbClr val="091E42"/>
                </a:solidFill>
                <a:effectLst/>
                <a:latin typeface="Charlie Text"/>
              </a:rPr>
              <a:t>Implementación continua</a:t>
            </a:r>
            <a:r>
              <a:rPr lang="es-ES" b="0" i="0" dirty="0">
                <a:solidFill>
                  <a:srgbClr val="091E42"/>
                </a:solidFill>
                <a:effectLst/>
                <a:latin typeface="Charlie Text"/>
              </a:rPr>
              <a:t>: tenemos ciclos de lanzamiento frecuentes y más rápidos. Antes enviábamos actualizaciones una vez a la semana y ahora podemos hacerlo dos o tres veces al día.</a:t>
            </a:r>
          </a:p>
          <a:p>
            <a:pPr algn="l" fontAlgn="base"/>
            <a:r>
              <a:rPr lang="es-ES" b="1" i="0" dirty="0">
                <a:solidFill>
                  <a:srgbClr val="091E42"/>
                </a:solidFill>
                <a:effectLst/>
                <a:latin typeface="Charlie Text"/>
              </a:rPr>
              <a:t>Muy fácil de mantener y probar</a:t>
            </a:r>
            <a:r>
              <a:rPr lang="es-ES" b="0" i="0" dirty="0">
                <a:solidFill>
                  <a:srgbClr val="091E42"/>
                </a:solidFill>
                <a:effectLst/>
                <a:latin typeface="Charlie Text"/>
              </a:rPr>
              <a:t>: los equipos pueden hacer pruebas con el código y dar marcha atrás si algo no funciona como esperan. Esto facilita la actualización del código y acelera el tiempo de salida al mercado de nuevas funciones. Además, es fácil aislar y corregir fallos y errores en los servicios individuales.</a:t>
            </a:r>
          </a:p>
          <a:p>
            <a:pPr algn="l" fontAlgn="base"/>
            <a:r>
              <a:rPr lang="es-ES" b="1" i="0" dirty="0">
                <a:solidFill>
                  <a:srgbClr val="091E42"/>
                </a:solidFill>
                <a:effectLst/>
                <a:latin typeface="Charlie Text"/>
              </a:rPr>
              <a:t>Implementación independiente</a:t>
            </a:r>
            <a:r>
              <a:rPr lang="es-ES" b="0" i="0" dirty="0">
                <a:solidFill>
                  <a:srgbClr val="091E42"/>
                </a:solidFill>
                <a:effectLst/>
                <a:latin typeface="Charlie Text"/>
              </a:rPr>
              <a:t>: los microservicios son unidades individuales, por lo que permiten una implementación independiente rápida y sencilla de funciones individuales.</a:t>
            </a:r>
          </a:p>
          <a:p>
            <a:pPr algn="l" fontAlgn="base"/>
            <a:r>
              <a:rPr lang="es-ES" b="1" i="0" dirty="0">
                <a:solidFill>
                  <a:srgbClr val="091E42"/>
                </a:solidFill>
                <a:effectLst/>
                <a:latin typeface="Charlie Text"/>
              </a:rPr>
              <a:t>Flexibilidad tecnológica</a:t>
            </a:r>
            <a:r>
              <a:rPr lang="es-ES" b="0" i="0" dirty="0">
                <a:solidFill>
                  <a:srgbClr val="091E42"/>
                </a:solidFill>
                <a:effectLst/>
                <a:latin typeface="Charlie Text"/>
              </a:rPr>
              <a:t>: con las arquitecturas de microservicios, los equipos pueden elegir con libertad las herramientas que desean.</a:t>
            </a:r>
          </a:p>
          <a:p>
            <a:pPr algn="l" fontAlgn="base"/>
            <a:r>
              <a:rPr lang="es-ES" b="1" i="0" dirty="0">
                <a:solidFill>
                  <a:srgbClr val="091E42"/>
                </a:solidFill>
                <a:effectLst/>
                <a:latin typeface="Charlie Text"/>
              </a:rPr>
              <a:t>Alta fiabilidad</a:t>
            </a:r>
            <a:r>
              <a:rPr lang="es-ES" b="0" i="0" dirty="0">
                <a:solidFill>
                  <a:srgbClr val="091E42"/>
                </a:solidFill>
                <a:effectLst/>
                <a:latin typeface="Charlie Text"/>
              </a:rPr>
              <a:t>: puedes implementar cambios para un servicio en concreto sin el riesgo de que se caiga toda la aplicación.</a:t>
            </a:r>
            <a:br>
              <a:rPr lang="es-ES" b="0" i="0" dirty="0">
                <a:solidFill>
                  <a:srgbClr val="091E42"/>
                </a:solidFill>
                <a:effectLst/>
                <a:latin typeface="Charlie Text"/>
              </a:rPr>
            </a:br>
            <a:r>
              <a:rPr lang="es-ES" b="1" i="0" dirty="0">
                <a:solidFill>
                  <a:srgbClr val="091E42"/>
                </a:solidFill>
                <a:effectLst/>
                <a:latin typeface="Charlie Text"/>
              </a:rPr>
              <a:t>Equipos más satisfechos</a:t>
            </a:r>
            <a:r>
              <a:rPr lang="es-ES" b="0" i="0" dirty="0">
                <a:solidFill>
                  <a:srgbClr val="091E42"/>
                </a:solidFill>
                <a:effectLst/>
                <a:latin typeface="Charlie Text"/>
              </a:rPr>
              <a:t>: los equipos de </a:t>
            </a:r>
            <a:r>
              <a:rPr lang="es-ES" b="0" i="0" dirty="0" err="1">
                <a:solidFill>
                  <a:srgbClr val="091E42"/>
                </a:solidFill>
                <a:effectLst/>
                <a:latin typeface="Charlie Text"/>
              </a:rPr>
              <a:t>Atlassian</a:t>
            </a:r>
            <a:r>
              <a:rPr lang="es-ES" b="0" i="0" dirty="0">
                <a:solidFill>
                  <a:srgbClr val="091E42"/>
                </a:solidFill>
                <a:effectLst/>
                <a:latin typeface="Charlie Text"/>
              </a:rPr>
              <a:t> que trabajan con microservicios están mucho más satisfechos, ya que son más autónomos y pueden compilar e implementar de forma independiente, sin esperar semanas a que se apruebe una solicitud de incorporación de cambios.</a:t>
            </a:r>
          </a:p>
          <a:p>
            <a:pPr algn="l" fontAlgn="base"/>
            <a:endParaRPr lang="es-ES" b="0" i="0" dirty="0">
              <a:solidFill>
                <a:srgbClr val="091E42"/>
              </a:solidFill>
              <a:effectLst/>
              <a:latin typeface="Charlie Text"/>
            </a:endParaRPr>
          </a:p>
          <a:p>
            <a:pPr algn="l" fontAlgn="base"/>
            <a:r>
              <a:rPr lang="es-ES" b="0" i="0" dirty="0">
                <a:solidFill>
                  <a:srgbClr val="253858"/>
                </a:solidFill>
                <a:effectLst/>
                <a:latin typeface="Charlie Display"/>
              </a:rPr>
              <a:t>Desventajas de los microservicios</a:t>
            </a:r>
          </a:p>
          <a:p>
            <a:pPr algn="l" fontAlgn="base"/>
            <a:endParaRPr lang="es-ES" b="0" i="0" dirty="0">
              <a:solidFill>
                <a:srgbClr val="253858"/>
              </a:solidFill>
              <a:effectLst/>
              <a:latin typeface="Charlie Display"/>
            </a:endParaRPr>
          </a:p>
          <a:p>
            <a:pPr algn="l" fontAlgn="base"/>
            <a:r>
              <a:rPr lang="es-ES" b="0" i="0" dirty="0">
                <a:solidFill>
                  <a:srgbClr val="091E42"/>
                </a:solidFill>
                <a:effectLst/>
                <a:latin typeface="Charlie Text"/>
              </a:rPr>
              <a:t>Cuando pasamos de una pequeña cantidad de bases de código monolíticas a un gran número de sistemas y servicios distribuidos para nuestros productos, surgió una complejidad no deseada. Al principio nos costó añadir nuevas capacidades con la misma velocidad y confianza que hasta entonces. Los microservicios pueden aumentar la complejidad, lo que conduce a un desarrollo descontrolado o a un crecimiento rápido y no administrado. Puede ser difícil determinar cómo se relacionan los diferentes componentes entre sí, quién es el propietario de un componente de software en particular o cómo evitar interferir con los componentes dependientes.</a:t>
            </a:r>
          </a:p>
          <a:p>
            <a:pPr algn="l" fontAlgn="base"/>
            <a:endParaRPr lang="es-ES" b="0" i="0" dirty="0">
              <a:solidFill>
                <a:srgbClr val="091E42"/>
              </a:solidFill>
              <a:effectLst/>
              <a:latin typeface="Charlie Text"/>
            </a:endParaRPr>
          </a:p>
          <a:p>
            <a:pPr algn="l" fontAlgn="base"/>
            <a:r>
              <a:rPr lang="es-ES" b="0" i="0" dirty="0">
                <a:solidFill>
                  <a:srgbClr val="091E42"/>
                </a:solidFill>
                <a:effectLst/>
                <a:latin typeface="Charlie Text"/>
              </a:rPr>
              <a:t>Con Vértigo, creamos una funcionalidad común para impulsar nuestros productos existentes y los productos futuros que adquirimos y creamos. Si se trata de una empresa de un solo producto, es posible que los microservicios no sean necesarios.</a:t>
            </a:r>
          </a:p>
          <a:p>
            <a:pPr algn="l" fontAlgn="base"/>
            <a:r>
              <a:rPr lang="es-ES" b="0" i="0" dirty="0">
                <a:solidFill>
                  <a:srgbClr val="091E42"/>
                </a:solidFill>
                <a:effectLst/>
                <a:latin typeface="Charlie Text"/>
              </a:rPr>
              <a:t>Estas son algunas desventajas de los microservicios:</a:t>
            </a:r>
          </a:p>
          <a:p>
            <a:pPr algn="l" fontAlgn="base"/>
            <a:endParaRPr lang="es-ES" b="0" i="0" dirty="0">
              <a:solidFill>
                <a:srgbClr val="091E42"/>
              </a:solidFill>
              <a:effectLst/>
              <a:latin typeface="Charlie Text"/>
            </a:endParaRPr>
          </a:p>
          <a:p>
            <a:pPr algn="l" fontAlgn="base"/>
            <a:r>
              <a:rPr lang="es-ES" b="1" i="0" dirty="0">
                <a:solidFill>
                  <a:srgbClr val="091E42"/>
                </a:solidFill>
                <a:effectLst/>
                <a:latin typeface="Charlie Text"/>
              </a:rPr>
              <a:t>Desarrollo descontrolado</a:t>
            </a:r>
            <a:r>
              <a:rPr lang="es-ES" b="0" i="0" dirty="0">
                <a:solidFill>
                  <a:srgbClr val="091E42"/>
                </a:solidFill>
                <a:effectLst/>
                <a:latin typeface="Charlie Text"/>
              </a:rPr>
              <a:t>: los microservicios suman complejidad en comparación con las arquitecturas monolíticas, ya que hay más servicios en más lugares creados por varios equipos. Si el desarrollo descontrolado no se gestiona adecuadamente, se reduce la velocidad de desarrollo y el rendimiento operativo.</a:t>
            </a:r>
          </a:p>
          <a:p>
            <a:pPr algn="l" fontAlgn="base"/>
            <a:r>
              <a:rPr lang="es-ES" b="1" i="0" dirty="0">
                <a:solidFill>
                  <a:srgbClr val="091E42"/>
                </a:solidFill>
                <a:effectLst/>
                <a:latin typeface="Charlie Text"/>
              </a:rPr>
              <a:t>Costes exponenciales de infraestructura</a:t>
            </a:r>
            <a:r>
              <a:rPr lang="es-ES" b="0" i="0" dirty="0">
                <a:solidFill>
                  <a:srgbClr val="091E42"/>
                </a:solidFill>
                <a:effectLst/>
                <a:latin typeface="Charlie Text"/>
              </a:rPr>
              <a:t>: cada nuevo microservicio puede tener su propio coste para el conjunto de pruebas, los manuales de estrategias de desarrollo, la infraestructura de alojamiento, las herramientas de supervisión, etc.</a:t>
            </a:r>
          </a:p>
          <a:p>
            <a:pPr algn="l" fontAlgn="base"/>
            <a:r>
              <a:rPr lang="es-ES" b="1" i="0" dirty="0">
                <a:solidFill>
                  <a:srgbClr val="091E42"/>
                </a:solidFill>
                <a:effectLst/>
                <a:latin typeface="Charlie Text"/>
              </a:rPr>
              <a:t>Más sobrecarga organizativa</a:t>
            </a:r>
            <a:r>
              <a:rPr lang="es-ES" b="0" i="0" dirty="0">
                <a:solidFill>
                  <a:srgbClr val="091E42"/>
                </a:solidFill>
                <a:effectLst/>
                <a:latin typeface="Charlie Text"/>
              </a:rPr>
              <a:t>: los equipos deben agregar otro nivel de comunicación y colaboración para coordinar las actualizaciones e interfaces.</a:t>
            </a:r>
          </a:p>
          <a:p>
            <a:pPr algn="l" fontAlgn="base"/>
            <a:r>
              <a:rPr lang="es-ES" b="1" i="0" dirty="0">
                <a:solidFill>
                  <a:srgbClr val="091E42"/>
                </a:solidFill>
                <a:effectLst/>
                <a:latin typeface="Charlie Text"/>
              </a:rPr>
              <a:t>Desafíos para la depuración</a:t>
            </a:r>
            <a:r>
              <a:rPr lang="es-ES" b="0" i="0" dirty="0">
                <a:solidFill>
                  <a:srgbClr val="091E42"/>
                </a:solidFill>
                <a:effectLst/>
                <a:latin typeface="Charlie Text"/>
              </a:rPr>
              <a:t>: cada microservicio tiene su propio conjunto de registros, lo que complica la depuración. Además, un solo proceso empresarial puede ejecutarse en varias máquinas, lo que aún lo dificulta más.</a:t>
            </a:r>
          </a:p>
          <a:p>
            <a:pPr algn="l" fontAlgn="base"/>
            <a:r>
              <a:rPr lang="es-ES" b="1" i="0" dirty="0">
                <a:solidFill>
                  <a:srgbClr val="091E42"/>
                </a:solidFill>
                <a:effectLst/>
                <a:latin typeface="Charlie Text"/>
              </a:rPr>
              <a:t>Falta de estandarización</a:t>
            </a:r>
            <a:r>
              <a:rPr lang="es-ES" b="0" i="0" dirty="0">
                <a:solidFill>
                  <a:srgbClr val="091E42"/>
                </a:solidFill>
                <a:effectLst/>
                <a:latin typeface="Charlie Text"/>
              </a:rPr>
              <a:t>: sin una plataforma común, puede haber una proliferación de idiomas, de estándares de registro y de supervisión.</a:t>
            </a:r>
          </a:p>
          <a:p>
            <a:pPr algn="l" fontAlgn="base"/>
            <a:r>
              <a:rPr lang="es-ES" b="1" i="0" dirty="0">
                <a:solidFill>
                  <a:srgbClr val="091E42"/>
                </a:solidFill>
                <a:effectLst/>
                <a:latin typeface="Charlie Text"/>
              </a:rPr>
              <a:t>La propiedad no está clara</a:t>
            </a:r>
            <a:r>
              <a:rPr lang="es-ES" b="0" i="0" dirty="0">
                <a:solidFill>
                  <a:srgbClr val="091E42"/>
                </a:solidFill>
                <a:effectLst/>
                <a:latin typeface="Charlie Text"/>
              </a:rPr>
              <a:t>: a medida que se introducen más servicios, también lo hace el número de equipos que los ejecutan. Con el tiempo, se hace difícil conocer los servicios disponibles que un equipo puede aprovechar y con quién hay que hablar para obtener asistencia.</a:t>
            </a:r>
          </a:p>
          <a:p>
            <a:br>
              <a:rPr lang="es-ES" dirty="0"/>
            </a:b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04E7D7-7F9B-4A35-AD05-D268CAD85F8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0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‹Nº›</a:t>
            </a:fld>
            <a:endParaRPr lang="en-US" dirty="0"/>
          </a:p>
        </p:txBody>
      </p:sp>
    </p:spTree>
    <p:extLst>
      <p:ext uri="{BB962C8B-B14F-4D97-AF65-F5344CB8AC3E}">
        <p14:creationId xmlns:p14="http://schemas.microsoft.com/office/powerpoint/2010/main" val="281546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376757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550563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December 16,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3577166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December 16,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2928303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December 16,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1156224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December 16,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2412773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December 16,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‹Nº›</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197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December 16,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3856180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December 16,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4171782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December 16,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149699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2394958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December 16,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3159132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December 16,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124520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December 16,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‹Nº›</a:t>
            </a:fld>
            <a:endParaRPr lang="en-US"/>
          </a:p>
        </p:txBody>
      </p:sp>
    </p:spTree>
    <p:extLst>
      <p:ext uri="{BB962C8B-B14F-4D97-AF65-F5344CB8AC3E}">
        <p14:creationId xmlns:p14="http://schemas.microsoft.com/office/powerpoint/2010/main" val="396566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F030-0740-EA11-D0DA-425F19A9D14A}"/>
              </a:ext>
            </a:extLst>
          </p:cNvPr>
          <p:cNvSpPr txBox="1">
            <a:spLocks noGrp="1"/>
          </p:cNvSpPr>
          <p:nvPr>
            <p:ph type="ctrTitle"/>
          </p:nvPr>
        </p:nvSpPr>
        <p:spPr>
          <a:xfrm>
            <a:off x="678429" y="889820"/>
            <a:ext cx="9989573" cy="3598602"/>
          </a:xfrm>
        </p:spPr>
        <p:txBody>
          <a:bodyPr/>
          <a:lstStyle>
            <a:lvl1pPr>
              <a:defRPr sz="5400"/>
            </a:lvl1pPr>
          </a:lstStyle>
          <a:p>
            <a:pPr lvl="0"/>
            <a:r>
              <a:rPr lang="en-US"/>
              <a:t>Click to edit Master title style</a:t>
            </a:r>
          </a:p>
        </p:txBody>
      </p:sp>
      <p:sp>
        <p:nvSpPr>
          <p:cNvPr id="3" name="Subtitle 2">
            <a:extLst>
              <a:ext uri="{FF2B5EF4-FFF2-40B4-BE49-F238E27FC236}">
                <a16:creationId xmlns:a16="http://schemas.microsoft.com/office/drawing/2014/main" id="{2A585236-B62C-5D11-570D-6385A82C4714}"/>
              </a:ext>
            </a:extLst>
          </p:cNvPr>
          <p:cNvSpPr txBox="1">
            <a:spLocks noGrp="1"/>
          </p:cNvSpPr>
          <p:nvPr>
            <p:ph type="subTitle" idx="1"/>
          </p:nvPr>
        </p:nvSpPr>
        <p:spPr>
          <a:xfrm>
            <a:off x="678429" y="4488423"/>
            <a:ext cx="6991776" cy="1302773"/>
          </a:xfrm>
        </p:spPr>
        <p:txBody>
          <a:bodyPr anchor="b"/>
          <a:lstStyle>
            <a:lvl1pPr marL="0" indent="0">
              <a:buNone/>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918F640A-02C2-BC31-0347-7A81CBD6EFB0}"/>
              </a:ext>
            </a:extLst>
          </p:cNvPr>
          <p:cNvSpPr txBox="1">
            <a:spLocks noGrp="1"/>
          </p:cNvSpPr>
          <p:nvPr>
            <p:ph type="dt" sz="half" idx="7"/>
          </p:nvPr>
        </p:nvSpPr>
        <p:spPr/>
        <p:txBody>
          <a:bodyPr/>
          <a:lstStyle>
            <a:lvl1pPr>
              <a:defRPr/>
            </a:lvl1pPr>
          </a:lstStyle>
          <a:p>
            <a:pPr lvl="0"/>
            <a:fld id="{F1C7A8C5-7D29-4C69-97B1-9AE172B6FAB9}" type="datetime1">
              <a:rPr lang="en-US"/>
              <a:pPr lvl="0"/>
              <a:t>12/16/2024</a:t>
            </a:fld>
            <a:endParaRPr lang="en-US"/>
          </a:p>
        </p:txBody>
      </p:sp>
      <p:sp>
        <p:nvSpPr>
          <p:cNvPr id="5" name="Footer Placeholder 4">
            <a:extLst>
              <a:ext uri="{FF2B5EF4-FFF2-40B4-BE49-F238E27FC236}">
                <a16:creationId xmlns:a16="http://schemas.microsoft.com/office/drawing/2014/main" id="{33346B11-89B2-2E2A-BCF8-7F95E6E4E44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6FA8A10-EE8E-527C-E251-78AD8AF7DE6C}"/>
              </a:ext>
            </a:extLst>
          </p:cNvPr>
          <p:cNvSpPr txBox="1">
            <a:spLocks noGrp="1"/>
          </p:cNvSpPr>
          <p:nvPr>
            <p:ph type="sldNum" sz="quarter" idx="8"/>
          </p:nvPr>
        </p:nvSpPr>
        <p:spPr/>
        <p:txBody>
          <a:bodyPr/>
          <a:lstStyle>
            <a:lvl1pPr>
              <a:defRPr/>
            </a:lvl1pPr>
          </a:lstStyle>
          <a:p>
            <a:pPr lvl="0"/>
            <a:fld id="{5BB97BF0-A650-4652-A65A-BB97667A72DD}" type="slidenum">
              <a:t>‹Nº›</a:t>
            </a:fld>
            <a:endParaRPr lang="en-US"/>
          </a:p>
        </p:txBody>
      </p:sp>
    </p:spTree>
    <p:extLst>
      <p:ext uri="{BB962C8B-B14F-4D97-AF65-F5344CB8AC3E}">
        <p14:creationId xmlns:p14="http://schemas.microsoft.com/office/powerpoint/2010/main" val="269581026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E942-8082-E0F2-0541-EFDC5DA8EFD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71ADFD1-E10E-64AA-5D48-342BB36C09B0}"/>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A64DA-7976-3E56-DC79-52D704194BFE}"/>
              </a:ext>
            </a:extLst>
          </p:cNvPr>
          <p:cNvSpPr txBox="1">
            <a:spLocks noGrp="1"/>
          </p:cNvSpPr>
          <p:nvPr>
            <p:ph type="dt" sz="half" idx="7"/>
          </p:nvPr>
        </p:nvSpPr>
        <p:spPr/>
        <p:txBody>
          <a:bodyPr/>
          <a:lstStyle>
            <a:lvl1pPr>
              <a:defRPr/>
            </a:lvl1pPr>
          </a:lstStyle>
          <a:p>
            <a:pPr lvl="0"/>
            <a:fld id="{BF23AAAF-3285-470A-8BF3-696EC809BA47}" type="datetime1">
              <a:rPr lang="en-US"/>
              <a:pPr lvl="0"/>
              <a:t>12/16/2024</a:t>
            </a:fld>
            <a:endParaRPr lang="en-US"/>
          </a:p>
        </p:txBody>
      </p:sp>
      <p:sp>
        <p:nvSpPr>
          <p:cNvPr id="5" name="Footer Placeholder 4">
            <a:extLst>
              <a:ext uri="{FF2B5EF4-FFF2-40B4-BE49-F238E27FC236}">
                <a16:creationId xmlns:a16="http://schemas.microsoft.com/office/drawing/2014/main" id="{BB2B2203-0211-965C-DE7C-347A2979E9F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FC059AA-0558-375E-9C1B-C74C0C788221}"/>
              </a:ext>
            </a:extLst>
          </p:cNvPr>
          <p:cNvSpPr txBox="1">
            <a:spLocks noGrp="1"/>
          </p:cNvSpPr>
          <p:nvPr>
            <p:ph type="sldNum" sz="quarter" idx="8"/>
          </p:nvPr>
        </p:nvSpPr>
        <p:spPr/>
        <p:txBody>
          <a:bodyPr/>
          <a:lstStyle>
            <a:lvl1pPr>
              <a:defRPr/>
            </a:lvl1pPr>
          </a:lstStyle>
          <a:p>
            <a:pPr lvl="0"/>
            <a:fld id="{EB28EC86-0CF4-4581-929C-5B53F5616741}" type="slidenum">
              <a:t>‹Nº›</a:t>
            </a:fld>
            <a:endParaRPr lang="en-US"/>
          </a:p>
        </p:txBody>
      </p:sp>
    </p:spTree>
    <p:extLst>
      <p:ext uri="{BB962C8B-B14F-4D97-AF65-F5344CB8AC3E}">
        <p14:creationId xmlns:p14="http://schemas.microsoft.com/office/powerpoint/2010/main" val="318030862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F5D2-7157-190E-55C6-B3744B392349}"/>
              </a:ext>
            </a:extLst>
          </p:cNvPr>
          <p:cNvSpPr txBox="1">
            <a:spLocks noGrp="1"/>
          </p:cNvSpPr>
          <p:nvPr>
            <p:ph type="title"/>
          </p:nvPr>
        </p:nvSpPr>
        <p:spPr>
          <a:xfrm>
            <a:off x="715380" y="1709735"/>
            <a:ext cx="10632067"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C521F9A9-62AE-3E7D-CEAB-C619DB8DC1CE}"/>
              </a:ext>
            </a:extLst>
          </p:cNvPr>
          <p:cNvSpPr txBox="1">
            <a:spLocks noGrp="1"/>
          </p:cNvSpPr>
          <p:nvPr>
            <p:ph type="body" idx="1"/>
          </p:nvPr>
        </p:nvSpPr>
        <p:spPr>
          <a:xfrm>
            <a:off x="715380" y="4589465"/>
            <a:ext cx="10632067"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E0CF270F-AE6E-820E-772A-DEC1CEFEBB9D}"/>
              </a:ext>
            </a:extLst>
          </p:cNvPr>
          <p:cNvSpPr txBox="1">
            <a:spLocks noGrp="1"/>
          </p:cNvSpPr>
          <p:nvPr>
            <p:ph type="dt" sz="half" idx="7"/>
          </p:nvPr>
        </p:nvSpPr>
        <p:spPr/>
        <p:txBody>
          <a:bodyPr/>
          <a:lstStyle>
            <a:lvl1pPr>
              <a:defRPr/>
            </a:lvl1pPr>
          </a:lstStyle>
          <a:p>
            <a:pPr lvl="0"/>
            <a:fld id="{0756A400-7EEE-46F1-BE2B-2DA728F5C256}" type="datetime1">
              <a:rPr lang="en-US"/>
              <a:pPr lvl="0"/>
              <a:t>12/16/2024</a:t>
            </a:fld>
            <a:endParaRPr lang="en-US"/>
          </a:p>
        </p:txBody>
      </p:sp>
      <p:sp>
        <p:nvSpPr>
          <p:cNvPr id="5" name="Footer Placeholder 4">
            <a:extLst>
              <a:ext uri="{FF2B5EF4-FFF2-40B4-BE49-F238E27FC236}">
                <a16:creationId xmlns:a16="http://schemas.microsoft.com/office/drawing/2014/main" id="{4C6AB577-4195-EC65-2B09-245945799D8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62F9D8A-C697-F4AF-833E-E1B4341F2C4D}"/>
              </a:ext>
            </a:extLst>
          </p:cNvPr>
          <p:cNvSpPr txBox="1">
            <a:spLocks noGrp="1"/>
          </p:cNvSpPr>
          <p:nvPr>
            <p:ph type="sldNum" sz="quarter" idx="8"/>
          </p:nvPr>
        </p:nvSpPr>
        <p:spPr/>
        <p:txBody>
          <a:bodyPr/>
          <a:lstStyle>
            <a:lvl1pPr>
              <a:defRPr/>
            </a:lvl1pPr>
          </a:lstStyle>
          <a:p>
            <a:pPr lvl="0"/>
            <a:fld id="{71F20A05-21FC-435F-8CCA-EFB1CA6384AA}" type="slidenum">
              <a:t>‹Nº›</a:t>
            </a:fld>
            <a:endParaRPr lang="en-US"/>
          </a:p>
        </p:txBody>
      </p:sp>
    </p:spTree>
    <p:extLst>
      <p:ext uri="{BB962C8B-B14F-4D97-AF65-F5344CB8AC3E}">
        <p14:creationId xmlns:p14="http://schemas.microsoft.com/office/powerpoint/2010/main" val="4183478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A782-9BC8-96B2-288F-90133646C4F0}"/>
              </a:ext>
            </a:extLst>
          </p:cNvPr>
          <p:cNvSpPr txBox="1">
            <a:spLocks noGrp="1"/>
          </p:cNvSpPr>
          <p:nvPr>
            <p:ph type="title"/>
          </p:nvPr>
        </p:nvSpPr>
        <p:spPr>
          <a:xfrm>
            <a:off x="700631" y="922099"/>
            <a:ext cx="10691265" cy="1127930"/>
          </a:xfrm>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EFF57401-AD4C-31A7-8A81-FED4A1E3BDA2}"/>
              </a:ext>
            </a:extLst>
          </p:cNvPr>
          <p:cNvSpPr txBox="1">
            <a:spLocks noGrp="1"/>
          </p:cNvSpPr>
          <p:nvPr>
            <p:ph idx="1"/>
          </p:nvPr>
        </p:nvSpPr>
        <p:spPr>
          <a:xfrm>
            <a:off x="715380" y="2128686"/>
            <a:ext cx="5304416" cy="384441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9A71D2-2E51-F3D9-B2E8-A04A7C99795E}"/>
              </a:ext>
            </a:extLst>
          </p:cNvPr>
          <p:cNvSpPr txBox="1">
            <a:spLocks noGrp="1"/>
          </p:cNvSpPr>
          <p:nvPr>
            <p:ph idx="2"/>
          </p:nvPr>
        </p:nvSpPr>
        <p:spPr>
          <a:xfrm>
            <a:off x="6172200" y="2128686"/>
            <a:ext cx="5219696" cy="384441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E1CAB-4A9A-0F8E-EEC6-F4FB52344DF4}"/>
              </a:ext>
            </a:extLst>
          </p:cNvPr>
          <p:cNvSpPr txBox="1">
            <a:spLocks noGrp="1"/>
          </p:cNvSpPr>
          <p:nvPr>
            <p:ph type="dt" sz="half" idx="7"/>
          </p:nvPr>
        </p:nvSpPr>
        <p:spPr/>
        <p:txBody>
          <a:bodyPr/>
          <a:lstStyle>
            <a:lvl1pPr>
              <a:defRPr/>
            </a:lvl1pPr>
          </a:lstStyle>
          <a:p>
            <a:pPr lvl="0"/>
            <a:fld id="{31C0C558-740F-45D3-9C5A-9A04E81B5882}" type="datetime1">
              <a:rPr lang="en-US"/>
              <a:pPr lvl="0"/>
              <a:t>12/16/2024</a:t>
            </a:fld>
            <a:endParaRPr lang="en-US"/>
          </a:p>
        </p:txBody>
      </p:sp>
      <p:sp>
        <p:nvSpPr>
          <p:cNvPr id="6" name="Footer Placeholder 5">
            <a:extLst>
              <a:ext uri="{FF2B5EF4-FFF2-40B4-BE49-F238E27FC236}">
                <a16:creationId xmlns:a16="http://schemas.microsoft.com/office/drawing/2014/main" id="{94E8E11D-2E99-2E98-D953-E9506743D942}"/>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2C694BAC-3CD2-26D3-2EFE-5978AA74A52C}"/>
              </a:ext>
            </a:extLst>
          </p:cNvPr>
          <p:cNvSpPr txBox="1">
            <a:spLocks noGrp="1"/>
          </p:cNvSpPr>
          <p:nvPr>
            <p:ph type="sldNum" sz="quarter" idx="8"/>
          </p:nvPr>
        </p:nvSpPr>
        <p:spPr/>
        <p:txBody>
          <a:bodyPr/>
          <a:lstStyle>
            <a:lvl1pPr>
              <a:defRPr/>
            </a:lvl1pPr>
          </a:lstStyle>
          <a:p>
            <a:pPr lvl="0"/>
            <a:fld id="{32F3A3DF-1CCA-4D79-A141-DBFBA1028630}" type="slidenum">
              <a:t>‹Nº›</a:t>
            </a:fld>
            <a:endParaRPr lang="en-US"/>
          </a:p>
        </p:txBody>
      </p:sp>
    </p:spTree>
    <p:extLst>
      <p:ext uri="{BB962C8B-B14F-4D97-AF65-F5344CB8AC3E}">
        <p14:creationId xmlns:p14="http://schemas.microsoft.com/office/powerpoint/2010/main" val="732262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03CFF-78C5-489C-03B3-F121956D4502}"/>
              </a:ext>
            </a:extLst>
          </p:cNvPr>
          <p:cNvSpPr txBox="1">
            <a:spLocks noGrp="1"/>
          </p:cNvSpPr>
          <p:nvPr>
            <p:ph type="title"/>
          </p:nvPr>
        </p:nvSpPr>
        <p:spPr>
          <a:xfrm>
            <a:off x="685891" y="929149"/>
            <a:ext cx="10640004" cy="76153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CACAA84C-1199-A68C-30EA-14123A171C5A}"/>
              </a:ext>
            </a:extLst>
          </p:cNvPr>
          <p:cNvSpPr txBox="1">
            <a:spLocks noGrp="1"/>
          </p:cNvSpPr>
          <p:nvPr>
            <p:ph type="body" idx="1"/>
          </p:nvPr>
        </p:nvSpPr>
        <p:spPr>
          <a:xfrm>
            <a:off x="715380" y="1681160"/>
            <a:ext cx="5282196" cy="657225"/>
          </a:xfrm>
        </p:spPr>
        <p:txBody>
          <a:bodyPr anchor="b"/>
          <a:lstStyle>
            <a:lvl1pPr marL="0" indent="0">
              <a:buNone/>
              <a:defRPr sz="1600" b="1">
                <a:latin typeface="Univers Condensed"/>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046AE668-ECD3-B40E-EB59-FE3945B01CD4}"/>
              </a:ext>
            </a:extLst>
          </p:cNvPr>
          <p:cNvSpPr txBox="1">
            <a:spLocks noGrp="1"/>
          </p:cNvSpPr>
          <p:nvPr>
            <p:ph idx="2"/>
          </p:nvPr>
        </p:nvSpPr>
        <p:spPr>
          <a:xfrm>
            <a:off x="715380" y="2505071"/>
            <a:ext cx="5282196" cy="342377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A67D03-2ACB-6BD8-E34D-7541DC302329}"/>
              </a:ext>
            </a:extLst>
          </p:cNvPr>
          <p:cNvSpPr txBox="1">
            <a:spLocks noGrp="1"/>
          </p:cNvSpPr>
          <p:nvPr>
            <p:ph type="body" idx="3"/>
          </p:nvPr>
        </p:nvSpPr>
        <p:spPr>
          <a:xfrm>
            <a:off x="6172200" y="1681160"/>
            <a:ext cx="5183184" cy="657225"/>
          </a:xfrm>
        </p:spPr>
        <p:txBody>
          <a:bodyPr anchor="b"/>
          <a:lstStyle>
            <a:lvl1pPr marL="0" indent="0">
              <a:buNone/>
              <a:defRPr sz="1600" b="1">
                <a:latin typeface="Univers Condensed"/>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4D6619CD-BB30-A05C-2E28-E7B70A44C969}"/>
              </a:ext>
            </a:extLst>
          </p:cNvPr>
          <p:cNvSpPr txBox="1">
            <a:spLocks noGrp="1"/>
          </p:cNvSpPr>
          <p:nvPr>
            <p:ph idx="4"/>
          </p:nvPr>
        </p:nvSpPr>
        <p:spPr>
          <a:xfrm>
            <a:off x="6172200" y="2505071"/>
            <a:ext cx="5183184" cy="342377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D1FD04-EE26-F8AE-0820-AA9356009033}"/>
              </a:ext>
            </a:extLst>
          </p:cNvPr>
          <p:cNvSpPr txBox="1">
            <a:spLocks noGrp="1"/>
          </p:cNvSpPr>
          <p:nvPr>
            <p:ph type="dt" sz="half" idx="7"/>
          </p:nvPr>
        </p:nvSpPr>
        <p:spPr/>
        <p:txBody>
          <a:bodyPr/>
          <a:lstStyle>
            <a:lvl1pPr>
              <a:defRPr/>
            </a:lvl1pPr>
          </a:lstStyle>
          <a:p>
            <a:pPr lvl="0"/>
            <a:fld id="{A3111EB1-806F-424A-9977-680A8255FE82}" type="datetime1">
              <a:rPr lang="en-US"/>
              <a:pPr lvl="0"/>
              <a:t>12/16/2024</a:t>
            </a:fld>
            <a:endParaRPr lang="en-US"/>
          </a:p>
        </p:txBody>
      </p:sp>
      <p:sp>
        <p:nvSpPr>
          <p:cNvPr id="8" name="Footer Placeholder 7">
            <a:extLst>
              <a:ext uri="{FF2B5EF4-FFF2-40B4-BE49-F238E27FC236}">
                <a16:creationId xmlns:a16="http://schemas.microsoft.com/office/drawing/2014/main" id="{3FE7C6D5-44D7-4879-83BE-F16578A81FBB}"/>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A566444F-6737-485C-5ABD-1C465FB84AEC}"/>
              </a:ext>
            </a:extLst>
          </p:cNvPr>
          <p:cNvSpPr txBox="1">
            <a:spLocks noGrp="1"/>
          </p:cNvSpPr>
          <p:nvPr>
            <p:ph type="sldNum" sz="quarter" idx="8"/>
          </p:nvPr>
        </p:nvSpPr>
        <p:spPr/>
        <p:txBody>
          <a:bodyPr/>
          <a:lstStyle>
            <a:lvl1pPr>
              <a:defRPr/>
            </a:lvl1pPr>
          </a:lstStyle>
          <a:p>
            <a:pPr lvl="0"/>
            <a:fld id="{717A18D4-E33B-470C-B140-8B6899D15E0A}" type="slidenum">
              <a:t>‹Nº›</a:t>
            </a:fld>
            <a:endParaRPr lang="en-US"/>
          </a:p>
        </p:txBody>
      </p:sp>
    </p:spTree>
    <p:extLst>
      <p:ext uri="{BB962C8B-B14F-4D97-AF65-F5344CB8AC3E}">
        <p14:creationId xmlns:p14="http://schemas.microsoft.com/office/powerpoint/2010/main" val="3211211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7AD2-9B53-7C55-40D7-313D0E8A64E2}"/>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C6822BB4-C5F2-10DE-3D3D-577D73CF4210}"/>
              </a:ext>
            </a:extLst>
          </p:cNvPr>
          <p:cNvSpPr txBox="1">
            <a:spLocks noGrp="1"/>
          </p:cNvSpPr>
          <p:nvPr>
            <p:ph type="dt" sz="half" idx="7"/>
          </p:nvPr>
        </p:nvSpPr>
        <p:spPr/>
        <p:txBody>
          <a:bodyPr/>
          <a:lstStyle>
            <a:lvl1pPr>
              <a:defRPr/>
            </a:lvl1pPr>
          </a:lstStyle>
          <a:p>
            <a:pPr lvl="0"/>
            <a:fld id="{D27661FD-4ECD-4BB1-ADD9-52F6F8B8464A}" type="datetime1">
              <a:rPr lang="en-US"/>
              <a:pPr lvl="0"/>
              <a:t>12/16/2024</a:t>
            </a:fld>
            <a:endParaRPr lang="en-US"/>
          </a:p>
        </p:txBody>
      </p:sp>
      <p:sp>
        <p:nvSpPr>
          <p:cNvPr id="4" name="Footer Placeholder 3">
            <a:extLst>
              <a:ext uri="{FF2B5EF4-FFF2-40B4-BE49-F238E27FC236}">
                <a16:creationId xmlns:a16="http://schemas.microsoft.com/office/drawing/2014/main" id="{6F6DA3B3-6DE4-2FC6-9EDE-54BF26B70FAC}"/>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9488DFE4-F06E-B003-4B90-3AFF11FDA045}"/>
              </a:ext>
            </a:extLst>
          </p:cNvPr>
          <p:cNvSpPr txBox="1">
            <a:spLocks noGrp="1"/>
          </p:cNvSpPr>
          <p:nvPr>
            <p:ph type="sldNum" sz="quarter" idx="8"/>
          </p:nvPr>
        </p:nvSpPr>
        <p:spPr/>
        <p:txBody>
          <a:bodyPr/>
          <a:lstStyle>
            <a:lvl1pPr>
              <a:defRPr/>
            </a:lvl1pPr>
          </a:lstStyle>
          <a:p>
            <a:pPr lvl="0"/>
            <a:fld id="{91C9693F-2A7B-4D59-9421-6C159E50BD99}" type="slidenum">
              <a:t>‹Nº›</a:t>
            </a:fld>
            <a:endParaRPr lang="en-US"/>
          </a:p>
        </p:txBody>
      </p:sp>
    </p:spTree>
    <p:extLst>
      <p:ext uri="{BB962C8B-B14F-4D97-AF65-F5344CB8AC3E}">
        <p14:creationId xmlns:p14="http://schemas.microsoft.com/office/powerpoint/2010/main" val="160193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6FEB1-17B6-D5F0-9AC1-A93800AC8D05}"/>
              </a:ext>
            </a:extLst>
          </p:cNvPr>
          <p:cNvSpPr txBox="1">
            <a:spLocks noGrp="1"/>
          </p:cNvSpPr>
          <p:nvPr>
            <p:ph type="dt" sz="half" idx="7"/>
          </p:nvPr>
        </p:nvSpPr>
        <p:spPr/>
        <p:txBody>
          <a:bodyPr/>
          <a:lstStyle>
            <a:lvl1pPr>
              <a:defRPr/>
            </a:lvl1pPr>
          </a:lstStyle>
          <a:p>
            <a:pPr lvl="0"/>
            <a:fld id="{FD6CCE9B-BD3E-474B-B9FA-A71AEBC28759}" type="datetime1">
              <a:rPr lang="en-US"/>
              <a:pPr lvl="0"/>
              <a:t>12/16/2024</a:t>
            </a:fld>
            <a:endParaRPr lang="en-US"/>
          </a:p>
        </p:txBody>
      </p:sp>
      <p:sp>
        <p:nvSpPr>
          <p:cNvPr id="3" name="Footer Placeholder 2">
            <a:extLst>
              <a:ext uri="{FF2B5EF4-FFF2-40B4-BE49-F238E27FC236}">
                <a16:creationId xmlns:a16="http://schemas.microsoft.com/office/drawing/2014/main" id="{8985993E-6558-EEE1-C42D-50914308B26E}"/>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789AE2EF-9BE1-9D53-21A4-AEDC90FBA795}"/>
              </a:ext>
            </a:extLst>
          </p:cNvPr>
          <p:cNvSpPr txBox="1">
            <a:spLocks noGrp="1"/>
          </p:cNvSpPr>
          <p:nvPr>
            <p:ph type="sldNum" sz="quarter" idx="8"/>
          </p:nvPr>
        </p:nvSpPr>
        <p:spPr/>
        <p:txBody>
          <a:bodyPr/>
          <a:lstStyle>
            <a:lvl1pPr>
              <a:defRPr/>
            </a:lvl1pPr>
          </a:lstStyle>
          <a:p>
            <a:pPr lvl="0"/>
            <a:fld id="{4B9D4B0A-9157-48A6-AF9F-C321DDCB3045}" type="slidenum">
              <a:t>‹Nº›</a:t>
            </a:fld>
            <a:endParaRPr lang="en-US"/>
          </a:p>
        </p:txBody>
      </p:sp>
    </p:spTree>
    <p:extLst>
      <p:ext uri="{BB962C8B-B14F-4D97-AF65-F5344CB8AC3E}">
        <p14:creationId xmlns:p14="http://schemas.microsoft.com/office/powerpoint/2010/main" val="63301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‹Nº›</a:t>
            </a:fld>
            <a:endParaRPr lang="en-US" dirty="0"/>
          </a:p>
        </p:txBody>
      </p:sp>
    </p:spTree>
    <p:extLst>
      <p:ext uri="{BB962C8B-B14F-4D97-AF65-F5344CB8AC3E}">
        <p14:creationId xmlns:p14="http://schemas.microsoft.com/office/powerpoint/2010/main" val="939427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1900-0065-3D5B-4D8E-8ADF5A5AB2F6}"/>
              </a:ext>
            </a:extLst>
          </p:cNvPr>
          <p:cNvSpPr txBox="1">
            <a:spLocks noGrp="1"/>
          </p:cNvSpPr>
          <p:nvPr>
            <p:ph type="title"/>
          </p:nvPr>
        </p:nvSpPr>
        <p:spPr>
          <a:xfrm>
            <a:off x="678429" y="781665"/>
            <a:ext cx="4093595" cy="1223448"/>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5D26E721-E9B6-4B39-B405-DF727A96474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3FF7BC-A7C6-5EDD-610E-2DA2571DA89A}"/>
              </a:ext>
            </a:extLst>
          </p:cNvPr>
          <p:cNvSpPr txBox="1">
            <a:spLocks noGrp="1"/>
          </p:cNvSpPr>
          <p:nvPr>
            <p:ph type="body" idx="2"/>
          </p:nvPr>
        </p:nvSpPr>
        <p:spPr>
          <a:xfrm>
            <a:off x="688259" y="2315498"/>
            <a:ext cx="4093595" cy="3553495"/>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B3ED7E48-6ADC-01C4-CEEF-05B9F5C09251}"/>
              </a:ext>
            </a:extLst>
          </p:cNvPr>
          <p:cNvSpPr txBox="1">
            <a:spLocks noGrp="1"/>
          </p:cNvSpPr>
          <p:nvPr>
            <p:ph type="dt" sz="half" idx="7"/>
          </p:nvPr>
        </p:nvSpPr>
        <p:spPr/>
        <p:txBody>
          <a:bodyPr/>
          <a:lstStyle>
            <a:lvl1pPr>
              <a:defRPr/>
            </a:lvl1pPr>
          </a:lstStyle>
          <a:p>
            <a:pPr lvl="0"/>
            <a:fld id="{EA9F1AE5-5315-4F94-96A1-3CE7D82FBF1F}" type="datetime1">
              <a:rPr lang="en-US"/>
              <a:pPr lvl="0"/>
              <a:t>12/16/2024</a:t>
            </a:fld>
            <a:endParaRPr lang="en-US"/>
          </a:p>
        </p:txBody>
      </p:sp>
      <p:sp>
        <p:nvSpPr>
          <p:cNvPr id="6" name="Footer Placeholder 5">
            <a:extLst>
              <a:ext uri="{FF2B5EF4-FFF2-40B4-BE49-F238E27FC236}">
                <a16:creationId xmlns:a16="http://schemas.microsoft.com/office/drawing/2014/main" id="{B28DCDC5-7CBB-6D17-4AB3-6D1B6DE61055}"/>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0DA6C417-13E5-EAD7-41DE-F00B79827DDA}"/>
              </a:ext>
            </a:extLst>
          </p:cNvPr>
          <p:cNvSpPr txBox="1">
            <a:spLocks noGrp="1"/>
          </p:cNvSpPr>
          <p:nvPr>
            <p:ph type="sldNum" sz="quarter" idx="8"/>
          </p:nvPr>
        </p:nvSpPr>
        <p:spPr/>
        <p:txBody>
          <a:bodyPr/>
          <a:lstStyle>
            <a:lvl1pPr>
              <a:defRPr/>
            </a:lvl1pPr>
          </a:lstStyle>
          <a:p>
            <a:pPr lvl="0"/>
            <a:fld id="{6CF23D48-90FF-4CB1-810E-151F6088391D}" type="slidenum">
              <a:t>‹Nº›</a:t>
            </a:fld>
            <a:endParaRPr lang="en-US"/>
          </a:p>
        </p:txBody>
      </p:sp>
    </p:spTree>
    <p:extLst>
      <p:ext uri="{BB962C8B-B14F-4D97-AF65-F5344CB8AC3E}">
        <p14:creationId xmlns:p14="http://schemas.microsoft.com/office/powerpoint/2010/main" val="36001430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AFA-EC76-3C6A-6BC2-0EDE27933AE7}"/>
              </a:ext>
            </a:extLst>
          </p:cNvPr>
          <p:cNvSpPr txBox="1">
            <a:spLocks noGrp="1"/>
          </p:cNvSpPr>
          <p:nvPr>
            <p:ph type="title"/>
          </p:nvPr>
        </p:nvSpPr>
        <p:spPr>
          <a:xfrm>
            <a:off x="683340" y="1066803"/>
            <a:ext cx="4103434" cy="1317522"/>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B885AAB7-602B-071E-39E0-79B08DE25BAC}"/>
              </a:ext>
            </a:extLst>
          </p:cNvPr>
          <p:cNvSpPr txBox="1">
            <a:spLocks noGrp="1"/>
          </p:cNvSpPr>
          <p:nvPr>
            <p:ph type="pic" idx="1"/>
          </p:nvPr>
        </p:nvSpPr>
        <p:spPr>
          <a:xfrm>
            <a:off x="5183184" y="1066803"/>
            <a:ext cx="6172200" cy="4794254"/>
          </a:xfrm>
        </p:spPr>
        <p:txBody>
          <a:bodyPr/>
          <a:lstStyle>
            <a:lvl1pPr marL="0" indent="0">
              <a:buNone/>
              <a:defRPr sz="3200"/>
            </a:lvl1pPr>
          </a:lstStyle>
          <a:p>
            <a:pPr lvl="0"/>
            <a:endParaRPr lang="en-US"/>
          </a:p>
        </p:txBody>
      </p:sp>
      <p:sp>
        <p:nvSpPr>
          <p:cNvPr id="4" name="Text Placeholder 3">
            <a:extLst>
              <a:ext uri="{FF2B5EF4-FFF2-40B4-BE49-F238E27FC236}">
                <a16:creationId xmlns:a16="http://schemas.microsoft.com/office/drawing/2014/main" id="{DD094303-6C40-8258-DF7C-3216FFFE4A9D}"/>
              </a:ext>
            </a:extLst>
          </p:cNvPr>
          <p:cNvSpPr txBox="1">
            <a:spLocks noGrp="1"/>
          </p:cNvSpPr>
          <p:nvPr>
            <p:ph type="body" idx="2"/>
          </p:nvPr>
        </p:nvSpPr>
        <p:spPr>
          <a:xfrm>
            <a:off x="683340" y="2552703"/>
            <a:ext cx="4103434" cy="3316291"/>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B47103CD-705A-3452-B74D-6A540FB71C5F}"/>
              </a:ext>
            </a:extLst>
          </p:cNvPr>
          <p:cNvSpPr txBox="1">
            <a:spLocks noGrp="1"/>
          </p:cNvSpPr>
          <p:nvPr>
            <p:ph type="dt" sz="half" idx="7"/>
          </p:nvPr>
        </p:nvSpPr>
        <p:spPr/>
        <p:txBody>
          <a:bodyPr/>
          <a:lstStyle>
            <a:lvl1pPr>
              <a:defRPr/>
            </a:lvl1pPr>
          </a:lstStyle>
          <a:p>
            <a:pPr lvl="0"/>
            <a:fld id="{DAB36AB4-CDF9-4EE8-BCBA-93B4256F6E66}" type="datetime1">
              <a:rPr lang="en-US"/>
              <a:pPr lvl="0"/>
              <a:t>12/16/2024</a:t>
            </a:fld>
            <a:endParaRPr lang="en-US"/>
          </a:p>
        </p:txBody>
      </p:sp>
      <p:sp>
        <p:nvSpPr>
          <p:cNvPr id="6" name="Footer Placeholder 5">
            <a:extLst>
              <a:ext uri="{FF2B5EF4-FFF2-40B4-BE49-F238E27FC236}">
                <a16:creationId xmlns:a16="http://schemas.microsoft.com/office/drawing/2014/main" id="{85083716-A82B-D292-0765-2B212105DC50}"/>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E6AF5493-426F-7D92-CED9-5B88ED5E8BAA}"/>
              </a:ext>
            </a:extLst>
          </p:cNvPr>
          <p:cNvSpPr txBox="1">
            <a:spLocks noGrp="1"/>
          </p:cNvSpPr>
          <p:nvPr>
            <p:ph type="sldNum" sz="quarter" idx="8"/>
          </p:nvPr>
        </p:nvSpPr>
        <p:spPr/>
        <p:txBody>
          <a:bodyPr/>
          <a:lstStyle>
            <a:lvl1pPr>
              <a:defRPr/>
            </a:lvl1pPr>
          </a:lstStyle>
          <a:p>
            <a:pPr lvl="0"/>
            <a:fld id="{5D6EC1A7-8F8E-4A4C-9474-979BF0AD26E8}" type="slidenum">
              <a:t>‹Nº›</a:t>
            </a:fld>
            <a:endParaRPr lang="en-US"/>
          </a:p>
        </p:txBody>
      </p:sp>
    </p:spTree>
    <p:extLst>
      <p:ext uri="{BB962C8B-B14F-4D97-AF65-F5344CB8AC3E}">
        <p14:creationId xmlns:p14="http://schemas.microsoft.com/office/powerpoint/2010/main" val="1461027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C06C-A6C6-796C-1AFF-8197323104A8}"/>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B815529-8A11-CC70-0019-0FCE11E6C34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97D8B-1A97-171E-E37E-70847E89114F}"/>
              </a:ext>
            </a:extLst>
          </p:cNvPr>
          <p:cNvSpPr txBox="1">
            <a:spLocks noGrp="1"/>
          </p:cNvSpPr>
          <p:nvPr>
            <p:ph type="dt" sz="half" idx="7"/>
          </p:nvPr>
        </p:nvSpPr>
        <p:spPr/>
        <p:txBody>
          <a:bodyPr/>
          <a:lstStyle>
            <a:lvl1pPr>
              <a:defRPr/>
            </a:lvl1pPr>
          </a:lstStyle>
          <a:p>
            <a:pPr lvl="0"/>
            <a:fld id="{4AA0FEFA-B7D8-4F96-9A4C-68A04EB94AE9}" type="datetime1">
              <a:rPr lang="en-US"/>
              <a:pPr lvl="0"/>
              <a:t>12/16/2024</a:t>
            </a:fld>
            <a:endParaRPr lang="en-US"/>
          </a:p>
        </p:txBody>
      </p:sp>
      <p:sp>
        <p:nvSpPr>
          <p:cNvPr id="5" name="Footer Placeholder 4">
            <a:extLst>
              <a:ext uri="{FF2B5EF4-FFF2-40B4-BE49-F238E27FC236}">
                <a16:creationId xmlns:a16="http://schemas.microsoft.com/office/drawing/2014/main" id="{DA04A252-0049-741B-1814-62370A959E1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91658DD-0F0E-5163-5BD0-F72D25C0C18D}"/>
              </a:ext>
            </a:extLst>
          </p:cNvPr>
          <p:cNvSpPr txBox="1">
            <a:spLocks noGrp="1"/>
          </p:cNvSpPr>
          <p:nvPr>
            <p:ph type="sldNum" sz="quarter" idx="8"/>
          </p:nvPr>
        </p:nvSpPr>
        <p:spPr/>
        <p:txBody>
          <a:bodyPr/>
          <a:lstStyle>
            <a:lvl1pPr>
              <a:defRPr/>
            </a:lvl1pPr>
          </a:lstStyle>
          <a:p>
            <a:pPr lvl="0"/>
            <a:fld id="{D220B219-1928-49E3-9B3A-3AA2A7385FC6}" type="slidenum">
              <a:t>‹Nº›</a:t>
            </a:fld>
            <a:endParaRPr lang="en-US"/>
          </a:p>
        </p:txBody>
      </p:sp>
    </p:spTree>
    <p:extLst>
      <p:ext uri="{BB962C8B-B14F-4D97-AF65-F5344CB8AC3E}">
        <p14:creationId xmlns:p14="http://schemas.microsoft.com/office/powerpoint/2010/main" val="1041880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DD7D81-86FB-947F-C04B-F6B6D3528F7D}"/>
              </a:ext>
            </a:extLst>
          </p:cNvPr>
          <p:cNvSpPr txBox="1">
            <a:spLocks noGrp="1"/>
          </p:cNvSpPr>
          <p:nvPr>
            <p:ph type="title" orient="vert"/>
          </p:nvPr>
        </p:nvSpPr>
        <p:spPr>
          <a:xfrm>
            <a:off x="9242325" y="997976"/>
            <a:ext cx="2349038" cy="4984952"/>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BCBA1C4B-21A0-EEDA-CC34-A4B7BBD2B4EF}"/>
              </a:ext>
            </a:extLst>
          </p:cNvPr>
          <p:cNvSpPr txBox="1">
            <a:spLocks noGrp="1"/>
          </p:cNvSpPr>
          <p:nvPr>
            <p:ph type="body" orient="vert" idx="1"/>
          </p:nvPr>
        </p:nvSpPr>
        <p:spPr>
          <a:xfrm>
            <a:off x="838203" y="997976"/>
            <a:ext cx="8404122" cy="4984952"/>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F5D8E-0219-21BA-D078-0652F0F3DF4D}"/>
              </a:ext>
            </a:extLst>
          </p:cNvPr>
          <p:cNvSpPr txBox="1">
            <a:spLocks noGrp="1"/>
          </p:cNvSpPr>
          <p:nvPr>
            <p:ph type="dt" sz="half" idx="7"/>
          </p:nvPr>
        </p:nvSpPr>
        <p:spPr/>
        <p:txBody>
          <a:bodyPr/>
          <a:lstStyle>
            <a:lvl1pPr>
              <a:defRPr/>
            </a:lvl1pPr>
          </a:lstStyle>
          <a:p>
            <a:pPr lvl="0"/>
            <a:fld id="{1D49CACB-61B5-4941-998D-07B337FCB760}" type="datetime1">
              <a:rPr lang="en-US"/>
              <a:pPr lvl="0"/>
              <a:t>12/16/2024</a:t>
            </a:fld>
            <a:endParaRPr lang="en-US"/>
          </a:p>
        </p:txBody>
      </p:sp>
      <p:sp>
        <p:nvSpPr>
          <p:cNvPr id="5" name="Footer Placeholder 4">
            <a:extLst>
              <a:ext uri="{FF2B5EF4-FFF2-40B4-BE49-F238E27FC236}">
                <a16:creationId xmlns:a16="http://schemas.microsoft.com/office/drawing/2014/main" id="{4AAD87E1-B143-C49E-4936-FD87FE7D4C2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1B3C681-2610-C66B-0A6B-1F87C31E0487}"/>
              </a:ext>
            </a:extLst>
          </p:cNvPr>
          <p:cNvSpPr txBox="1">
            <a:spLocks noGrp="1"/>
          </p:cNvSpPr>
          <p:nvPr>
            <p:ph type="sldNum" sz="quarter" idx="8"/>
          </p:nvPr>
        </p:nvSpPr>
        <p:spPr/>
        <p:txBody>
          <a:bodyPr/>
          <a:lstStyle>
            <a:lvl1pPr>
              <a:defRPr/>
            </a:lvl1pPr>
          </a:lstStyle>
          <a:p>
            <a:pPr lvl="0"/>
            <a:fld id="{F72256EC-4A97-436B-B557-F6EE247825CD}" type="slidenum">
              <a:t>‹Nº›</a:t>
            </a:fld>
            <a:endParaRPr lang="en-US"/>
          </a:p>
        </p:txBody>
      </p:sp>
    </p:spTree>
    <p:extLst>
      <p:ext uri="{BB962C8B-B14F-4D97-AF65-F5344CB8AC3E}">
        <p14:creationId xmlns:p14="http://schemas.microsoft.com/office/powerpoint/2010/main" val="64095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38189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189497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3574220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1518222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12/16/2024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‹Nº›</a:t>
            </a:fld>
            <a:endParaRPr lang="en-US"/>
          </a:p>
        </p:txBody>
      </p:sp>
    </p:spTree>
    <p:extLst>
      <p:ext uri="{BB962C8B-B14F-4D97-AF65-F5344CB8AC3E}">
        <p14:creationId xmlns:p14="http://schemas.microsoft.com/office/powerpoint/2010/main" val="151952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‹Nº›</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2969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12/16/2024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‹Nº›</a:t>
            </a:fld>
            <a:endParaRPr lang="en-US"/>
          </a:p>
        </p:txBody>
      </p:sp>
    </p:spTree>
    <p:extLst>
      <p:ext uri="{BB962C8B-B14F-4D97-AF65-F5344CB8AC3E}">
        <p14:creationId xmlns:p14="http://schemas.microsoft.com/office/powerpoint/2010/main" val="411904139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3" r:id="rId5"/>
    <p:sldLayoutId id="2147483688" r:id="rId6"/>
    <p:sldLayoutId id="2147483689" r:id="rId7"/>
    <p:sldLayoutId id="2147483690" r:id="rId8"/>
    <p:sldLayoutId id="2147483691" r:id="rId9"/>
    <p:sldLayoutId id="2147483692" r:id="rId10"/>
    <p:sldLayoutId id="2147483694"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Monday, December 16,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‹Nº›</a:t>
            </a:fld>
            <a:endParaRPr lang="en-US" sz="800" dirty="0"/>
          </a:p>
        </p:txBody>
      </p:sp>
    </p:spTree>
    <p:extLst>
      <p:ext uri="{BB962C8B-B14F-4D97-AF65-F5344CB8AC3E}">
        <p14:creationId xmlns:p14="http://schemas.microsoft.com/office/powerpoint/2010/main" val="41441032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A6575C-2BE8-259D-154F-2674E5E25E81}"/>
              </a:ext>
            </a:extLst>
          </p:cNvPr>
          <p:cNvSpPr txBox="1">
            <a:spLocks noGrp="1"/>
          </p:cNvSpPr>
          <p:nvPr>
            <p:ph type="title"/>
          </p:nvPr>
        </p:nvSpPr>
        <p:spPr>
          <a:xfrm>
            <a:off x="700631" y="922099"/>
            <a:ext cx="10691265" cy="1371033"/>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17C32E5A-447F-0C84-9539-93A069AA8DEE}"/>
              </a:ext>
            </a:extLst>
          </p:cNvPr>
          <p:cNvSpPr txBox="1">
            <a:spLocks noGrp="1"/>
          </p:cNvSpPr>
          <p:nvPr>
            <p:ph type="body" idx="1"/>
          </p:nvPr>
        </p:nvSpPr>
        <p:spPr>
          <a:xfrm>
            <a:off x="700631" y="2293123"/>
            <a:ext cx="10691265" cy="3636084"/>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0E145-A2A9-3CBE-EF3A-CE7756DEDD61}"/>
              </a:ext>
            </a:extLst>
          </p:cNvPr>
          <p:cNvSpPr txBox="1">
            <a:spLocks noGrp="1"/>
          </p:cNvSpPr>
          <p:nvPr>
            <p:ph type="dt" sz="half" idx="2"/>
          </p:nvPr>
        </p:nvSpPr>
        <p:spPr>
          <a:xfrm>
            <a:off x="8369448" y="6356351"/>
            <a:ext cx="2592598"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Univers Condensed"/>
              </a:defRPr>
            </a:lvl1pPr>
          </a:lstStyle>
          <a:p>
            <a:pPr lvl="0"/>
            <a:fld id="{85545831-5514-495F-9750-C8AF1BB88639}" type="datetime1">
              <a:rPr lang="en-US"/>
              <a:pPr lvl="0"/>
              <a:t>12/16/2024</a:t>
            </a:fld>
            <a:endParaRPr lang="en-US"/>
          </a:p>
        </p:txBody>
      </p:sp>
      <p:sp>
        <p:nvSpPr>
          <p:cNvPr id="5" name="Footer Placeholder 4">
            <a:extLst>
              <a:ext uri="{FF2B5EF4-FFF2-40B4-BE49-F238E27FC236}">
                <a16:creationId xmlns:a16="http://schemas.microsoft.com/office/drawing/2014/main" id="{959CCCD9-DCC5-1BE6-5E44-0538AC681E22}"/>
              </a:ext>
            </a:extLst>
          </p:cNvPr>
          <p:cNvSpPr txBox="1">
            <a:spLocks noGrp="1"/>
          </p:cNvSpPr>
          <p:nvPr>
            <p:ph type="ftr" sz="quarter" idx="3"/>
          </p:nvPr>
        </p:nvSpPr>
        <p:spPr>
          <a:xfrm>
            <a:off x="715380" y="6356351"/>
            <a:ext cx="453973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Univers Condensed"/>
              </a:defRPr>
            </a:lvl1pPr>
          </a:lstStyle>
          <a:p>
            <a:pPr lvl="0"/>
            <a:endParaRPr lang="en-US"/>
          </a:p>
        </p:txBody>
      </p:sp>
      <p:sp>
        <p:nvSpPr>
          <p:cNvPr id="6" name="Slide Number Placeholder 5">
            <a:extLst>
              <a:ext uri="{FF2B5EF4-FFF2-40B4-BE49-F238E27FC236}">
                <a16:creationId xmlns:a16="http://schemas.microsoft.com/office/drawing/2014/main" id="{9AC81DA9-F164-9DE8-8B67-35E2DF3F2299}"/>
              </a:ext>
            </a:extLst>
          </p:cNvPr>
          <p:cNvSpPr txBox="1">
            <a:spLocks noGrp="1"/>
          </p:cNvSpPr>
          <p:nvPr>
            <p:ph type="sldNum" sz="quarter" idx="4"/>
          </p:nvPr>
        </p:nvSpPr>
        <p:spPr>
          <a:xfrm>
            <a:off x="10919014" y="6356351"/>
            <a:ext cx="672358"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800" b="0" i="0" u="none" strike="noStrike" kern="1200" cap="none" spc="0" baseline="0">
                <a:solidFill>
                  <a:srgbClr val="000000"/>
                </a:solidFill>
                <a:uFillTx/>
                <a:latin typeface="Calisto MT"/>
              </a:defRPr>
            </a:lvl1pPr>
          </a:lstStyle>
          <a:p>
            <a:pPr lvl="0"/>
            <a:fld id="{3DFC36A8-014F-439B-9068-462076B7F8D3}" type="slidenum">
              <a:t>‹Nº›</a:t>
            </a:fld>
            <a:endParaRPr lang="en-US"/>
          </a:p>
        </p:txBody>
      </p:sp>
      <p:cxnSp>
        <p:nvCxnSpPr>
          <p:cNvPr id="7" name="Straight Connector 6">
            <a:extLst>
              <a:ext uri="{FF2B5EF4-FFF2-40B4-BE49-F238E27FC236}">
                <a16:creationId xmlns:a16="http://schemas.microsoft.com/office/drawing/2014/main" id="{E81F4963-1708-F95A-D3F6-97B457A3A14D}"/>
              </a:ext>
            </a:extLst>
          </p:cNvPr>
          <p:cNvCxnSpPr/>
          <p:nvPr/>
        </p:nvCxnSpPr>
        <p:spPr>
          <a:xfrm>
            <a:off x="800100" y="723903"/>
            <a:ext cx="10591796" cy="0"/>
          </a:xfrm>
          <a:prstGeom prst="straightConnector1">
            <a:avLst/>
          </a:prstGeom>
          <a:noFill/>
          <a:ln w="44448" cap="flat">
            <a:solidFill>
              <a:srgbClr val="000000"/>
            </a:solidFill>
            <a:prstDash val="solid"/>
            <a:miter/>
          </a:ln>
        </p:spPr>
      </p:cxnSp>
      <p:cxnSp>
        <p:nvCxnSpPr>
          <p:cNvPr id="8" name="Straight Connector 7">
            <a:extLst>
              <a:ext uri="{FF2B5EF4-FFF2-40B4-BE49-F238E27FC236}">
                <a16:creationId xmlns:a16="http://schemas.microsoft.com/office/drawing/2014/main" id="{DDB5A60B-BB87-749C-C955-69FD946E3FED}"/>
              </a:ext>
            </a:extLst>
          </p:cNvPr>
          <p:cNvCxnSpPr/>
          <p:nvPr/>
        </p:nvCxnSpPr>
        <p:spPr>
          <a:xfrm>
            <a:off x="800100" y="6142783"/>
            <a:ext cx="10591796" cy="0"/>
          </a:xfrm>
          <a:prstGeom prst="straightConnector1">
            <a:avLst/>
          </a:prstGeom>
          <a:noFill/>
          <a:ln w="12701" cap="flat">
            <a:solidFill>
              <a:srgbClr val="000000"/>
            </a:solidFill>
            <a:prstDash val="solid"/>
            <a:miter/>
          </a:ln>
        </p:spPr>
      </p:cxnSp>
    </p:spTree>
    <p:extLst>
      <p:ext uri="{BB962C8B-B14F-4D97-AF65-F5344CB8AC3E}">
        <p14:creationId xmlns:p14="http://schemas.microsoft.com/office/powerpoint/2010/main" val="172789390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marL="0" marR="0" lvl="0" indent="0" algn="l" defTabSz="914400" rtl="0" fontAlgn="auto" hangingPunct="1">
        <a:lnSpc>
          <a:spcPct val="100000"/>
        </a:lnSpc>
        <a:spcBef>
          <a:spcPts val="0"/>
        </a:spcBef>
        <a:spcAft>
          <a:spcPts val="0"/>
        </a:spcAft>
        <a:buNone/>
        <a:tabLst/>
        <a:defRPr lang="en-US" sz="4000" b="0" i="0" u="none" strike="noStrike" kern="1200" cap="all" spc="30" baseline="0">
          <a:solidFill>
            <a:srgbClr val="000000"/>
          </a:solidFill>
          <a:uFillTx/>
          <a:latin typeface="Univers Condensed"/>
        </a:defRPr>
      </a:lvl1pPr>
    </p:titleStyle>
    <p:bodyStyle>
      <a:lvl1pPr marL="228600" marR="0" lvl="0" indent="-228600" algn="l" defTabSz="914400" rtl="0" fontAlgn="auto" hangingPunct="1">
        <a:lnSpc>
          <a:spcPct val="120000"/>
        </a:lnSpc>
        <a:spcBef>
          <a:spcPts val="1000"/>
        </a:spcBef>
        <a:spcAft>
          <a:spcPts val="0"/>
        </a:spcAft>
        <a:buSzPct val="100000"/>
        <a:buFont typeface="Arial" pitchFamily="34"/>
        <a:buChar char="•"/>
        <a:tabLst/>
        <a:defRPr lang="en-US" sz="2000" b="0" i="0" u="none" strike="noStrike" kern="1200" cap="none" spc="0" baseline="0">
          <a:solidFill>
            <a:srgbClr val="000000"/>
          </a:solidFill>
          <a:uFillTx/>
          <a:latin typeface="Calisto MT"/>
        </a:defRPr>
      </a:lvl1pPr>
      <a:lvl2pPr marL="685800" marR="0" lvl="1" indent="-228600" algn="l" defTabSz="914400" rtl="0" fontAlgn="auto" hangingPunct="1">
        <a:lnSpc>
          <a:spcPct val="12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sto MT"/>
        </a:defRPr>
      </a:lvl2pPr>
      <a:lvl3pPr marL="1143000" marR="0" lvl="2" indent="-228600" algn="l" defTabSz="914400" rtl="0" fontAlgn="auto" hangingPunct="1">
        <a:lnSpc>
          <a:spcPct val="120000"/>
        </a:lnSpc>
        <a:spcBef>
          <a:spcPts val="500"/>
        </a:spcBef>
        <a:spcAft>
          <a:spcPts val="0"/>
        </a:spcAft>
        <a:buSzPct val="100000"/>
        <a:buFont typeface="Arial" pitchFamily="34"/>
        <a:buChar char="•"/>
        <a:tabLst/>
        <a:defRPr lang="en-US" sz="1600" b="0" i="0" u="none" strike="noStrike" kern="1200" cap="none" spc="0" baseline="0">
          <a:solidFill>
            <a:srgbClr val="000000"/>
          </a:solidFill>
          <a:uFillTx/>
          <a:latin typeface="Calisto MT"/>
        </a:defRPr>
      </a:lvl3pPr>
      <a:lvl4pPr marL="1600200" marR="0" lvl="3" indent="-228600" algn="l" defTabSz="914400" rtl="0" fontAlgn="auto" hangingPunct="1">
        <a:lnSpc>
          <a:spcPct val="120000"/>
        </a:lnSpc>
        <a:spcBef>
          <a:spcPts val="500"/>
        </a:spcBef>
        <a:spcAft>
          <a:spcPts val="0"/>
        </a:spcAft>
        <a:buSzPct val="100000"/>
        <a:buFont typeface="Arial" pitchFamily="34"/>
        <a:buChar char="•"/>
        <a:tabLst/>
        <a:defRPr lang="en-US" sz="1400" b="0" i="0" u="none" strike="noStrike" kern="1200" cap="none" spc="0" baseline="0">
          <a:solidFill>
            <a:srgbClr val="000000"/>
          </a:solidFill>
          <a:uFillTx/>
          <a:latin typeface="Calisto MT"/>
        </a:defRPr>
      </a:lvl4pPr>
      <a:lvl5pPr marL="2057400" marR="0" lvl="4" indent="-228600" algn="l" defTabSz="914400" rtl="0" fontAlgn="auto" hangingPunct="1">
        <a:lnSpc>
          <a:spcPct val="120000"/>
        </a:lnSpc>
        <a:spcBef>
          <a:spcPts val="500"/>
        </a:spcBef>
        <a:spcAft>
          <a:spcPts val="0"/>
        </a:spcAft>
        <a:buSzPct val="100000"/>
        <a:buFont typeface="Arial" pitchFamily="34"/>
        <a:buChar char="•"/>
        <a:tabLst/>
        <a:defRPr lang="en-US" sz="1400" b="0" i="0" u="none" strike="noStrike" kern="1200" cap="none" spc="0" baseline="0">
          <a:solidFill>
            <a:srgbClr val="000000"/>
          </a:solidFill>
          <a:uFillTx/>
          <a:latin typeface="Calisto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Diagrama, Dibujo de ingeniería&#10;&#10;Descripción generada automáticamente">
            <a:extLst>
              <a:ext uri="{FF2B5EF4-FFF2-40B4-BE49-F238E27FC236}">
                <a16:creationId xmlns:a16="http://schemas.microsoft.com/office/drawing/2014/main" id="{3FD601E3-6222-5829-C22F-1412D1B94E5F}"/>
              </a:ext>
            </a:extLst>
          </p:cNvPr>
          <p:cNvPicPr>
            <a:picLocks noChangeAspect="1"/>
          </p:cNvPicPr>
          <p:nvPr/>
        </p:nvPicPr>
        <p:blipFill>
          <a:blip r:embed="rId2">
            <a:alphaModFix amt="45000"/>
          </a:blip>
          <a:srcRect t="4999" b="16329"/>
          <a:stretch/>
        </p:blipFill>
        <p:spPr>
          <a:xfrm>
            <a:off x="20" y="10"/>
            <a:ext cx="12191980" cy="6857990"/>
          </a:xfrm>
          <a:prstGeom prst="rect">
            <a:avLst/>
          </a:prstGeom>
        </p:spPr>
      </p:pic>
      <p:sp>
        <p:nvSpPr>
          <p:cNvPr id="15" name="Rectangle 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S"/>
          </a:p>
        </p:txBody>
      </p:sp>
      <p:sp>
        <p:nvSpPr>
          <p:cNvPr id="2" name="Título 1">
            <a:extLst>
              <a:ext uri="{FF2B5EF4-FFF2-40B4-BE49-F238E27FC236}">
                <a16:creationId xmlns:a16="http://schemas.microsoft.com/office/drawing/2014/main" id="{7EAF1306-DD38-D448-CC59-7E97D5652E9F}"/>
              </a:ext>
            </a:extLst>
          </p:cNvPr>
          <p:cNvSpPr>
            <a:spLocks noGrp="1"/>
          </p:cNvSpPr>
          <p:nvPr>
            <p:ph type="ctrTitle"/>
          </p:nvPr>
        </p:nvSpPr>
        <p:spPr>
          <a:xfrm>
            <a:off x="1769532" y="2091263"/>
            <a:ext cx="8652938" cy="2461504"/>
          </a:xfrm>
        </p:spPr>
        <p:txBody>
          <a:bodyPr>
            <a:normAutofit/>
          </a:bodyPr>
          <a:lstStyle/>
          <a:p>
            <a:r>
              <a:rPr lang="es-ES"/>
              <a:t>DOCKER</a:t>
            </a:r>
            <a:endParaRPr lang="es-ES" dirty="0"/>
          </a:p>
        </p:txBody>
      </p:sp>
      <p:sp>
        <p:nvSpPr>
          <p:cNvPr id="12" name="Rectangle 1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S"/>
          </a:p>
        </p:txBody>
      </p:sp>
    </p:spTree>
    <p:extLst>
      <p:ext uri="{BB962C8B-B14F-4D97-AF65-F5344CB8AC3E}">
        <p14:creationId xmlns:p14="http://schemas.microsoft.com/office/powerpoint/2010/main" val="334932590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estra se introduce con una pipeta en un recipiente situado en una bandeja">
            <a:extLst>
              <a:ext uri="{FF2B5EF4-FFF2-40B4-BE49-F238E27FC236}">
                <a16:creationId xmlns:a16="http://schemas.microsoft.com/office/drawing/2014/main" id="{DE8AF447-28B0-CEC2-9CBB-C4815D44FB08}"/>
              </a:ext>
            </a:extLst>
          </p:cNvPr>
          <p:cNvPicPr>
            <a:picLocks noChangeAspect="1"/>
          </p:cNvPicPr>
          <p:nvPr/>
        </p:nvPicPr>
        <p:blipFill>
          <a:blip r:embed="rId2">
            <a:alphaModFix amt="45000"/>
          </a:blip>
          <a:srcRect t="24497"/>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S"/>
          </a:p>
        </p:txBody>
      </p:sp>
      <p:sp>
        <p:nvSpPr>
          <p:cNvPr id="2" name="Título 1">
            <a:extLst>
              <a:ext uri="{FF2B5EF4-FFF2-40B4-BE49-F238E27FC236}">
                <a16:creationId xmlns:a16="http://schemas.microsoft.com/office/drawing/2014/main" id="{6F40D93D-4477-0132-BDF6-2DC83BFF471F}"/>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LABORATORIO 2</a:t>
            </a:r>
          </a:p>
        </p:txBody>
      </p:sp>
      <p:sp>
        <p:nvSpPr>
          <p:cNvPr id="28" name="Rectangle 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S"/>
          </a:p>
        </p:txBody>
      </p:sp>
    </p:spTree>
    <p:extLst>
      <p:ext uri="{BB962C8B-B14F-4D97-AF65-F5344CB8AC3E}">
        <p14:creationId xmlns:p14="http://schemas.microsoft.com/office/powerpoint/2010/main" val="13598058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6155" name="Rectangle 615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6146" name="Picture 2" descr="Docker - Hub">
            <a:extLst>
              <a:ext uri="{FF2B5EF4-FFF2-40B4-BE49-F238E27FC236}">
                <a16:creationId xmlns:a16="http://schemas.microsoft.com/office/drawing/2014/main" id="{3D927CF5-8354-1680-E38D-7185C8B301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74519" y="643467"/>
            <a:ext cx="884296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98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3293A652-A4F3-00E0-A7F0-0A692A2CF603}"/>
              </a:ext>
            </a:extLst>
          </p:cNvPr>
          <p:cNvPicPr>
            <a:picLocks noGrp="1" noChangeAspect="1"/>
          </p:cNvPicPr>
          <p:nvPr>
            <p:ph idx="1"/>
          </p:nvPr>
        </p:nvPicPr>
        <p:blipFill>
          <a:blip r:embed="rId2"/>
          <a:stretch>
            <a:fillRect/>
          </a:stretch>
        </p:blipFill>
        <p:spPr>
          <a:xfrm>
            <a:off x="2172714" y="643467"/>
            <a:ext cx="7846571" cy="5571066"/>
          </a:xfrm>
          <a:prstGeom prst="rect">
            <a:avLst/>
          </a:prstGeom>
        </p:spPr>
      </p:pic>
    </p:spTree>
    <p:extLst>
      <p:ext uri="{BB962C8B-B14F-4D97-AF65-F5344CB8AC3E}">
        <p14:creationId xmlns:p14="http://schemas.microsoft.com/office/powerpoint/2010/main" val="152938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25"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txBody>
          <a:bodyPr/>
          <a:lstStyle/>
          <a:p>
            <a:endParaRPr lang="es-ES"/>
          </a:p>
        </p:txBody>
      </p:sp>
      <p:sp>
        <p:nvSpPr>
          <p:cNvPr id="27"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29"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6EF7DB2B-FEB1-DDEA-47FA-64A4D20C145C}"/>
              </a:ext>
            </a:extLst>
          </p:cNvPr>
          <p:cNvPicPr>
            <a:picLocks noGrp="1" noChangeAspect="1"/>
          </p:cNvPicPr>
          <p:nvPr>
            <p:ph idx="1"/>
          </p:nvPr>
        </p:nvPicPr>
        <p:blipFill>
          <a:blip r:embed="rId2"/>
          <a:stretch>
            <a:fillRect/>
          </a:stretch>
        </p:blipFill>
        <p:spPr>
          <a:xfrm>
            <a:off x="1644655" y="1225575"/>
            <a:ext cx="2945096" cy="4424897"/>
          </a:xfrm>
          <a:prstGeom prst="rect">
            <a:avLst/>
          </a:prstGeom>
        </p:spPr>
      </p:pic>
    </p:spTree>
    <p:extLst>
      <p:ext uri="{BB962C8B-B14F-4D97-AF65-F5344CB8AC3E}">
        <p14:creationId xmlns:p14="http://schemas.microsoft.com/office/powerpoint/2010/main" val="22673547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99D42F53-001A-A006-7BF7-AE64685D7580}"/>
              </a:ext>
            </a:extLst>
          </p:cNvPr>
          <p:cNvPicPr>
            <a:picLocks noGrp="1" noChangeAspect="1"/>
          </p:cNvPicPr>
          <p:nvPr>
            <p:ph idx="1"/>
          </p:nvPr>
        </p:nvPicPr>
        <p:blipFill>
          <a:blip r:embed="rId2"/>
          <a:srcRect t="318" r="1" b="1"/>
          <a:stretch/>
        </p:blipFill>
        <p:spPr>
          <a:xfrm>
            <a:off x="643467" y="643467"/>
            <a:ext cx="10905066" cy="5571066"/>
          </a:xfrm>
          <a:prstGeom prst="rect">
            <a:avLst/>
          </a:prstGeom>
        </p:spPr>
      </p:pic>
    </p:spTree>
    <p:extLst>
      <p:ext uri="{BB962C8B-B14F-4D97-AF65-F5344CB8AC3E}">
        <p14:creationId xmlns:p14="http://schemas.microsoft.com/office/powerpoint/2010/main" val="1318587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7179" name="Rectangle 7178">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7170" name="Picture 2" descr="Contenedores, imágenes y registros de Docker - .NET | Microsoft Learn">
            <a:extLst>
              <a:ext uri="{FF2B5EF4-FFF2-40B4-BE49-F238E27FC236}">
                <a16:creationId xmlns:a16="http://schemas.microsoft.com/office/drawing/2014/main" id="{B0511334-1403-C6C8-F299-4958447A75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 b="10766"/>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78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8203" name="Rectangle 8202">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8194" name="Picture 2" descr="Guia Docker-compose que es y como usarlo - Crstian's blog">
            <a:extLst>
              <a:ext uri="{FF2B5EF4-FFF2-40B4-BE49-F238E27FC236}">
                <a16:creationId xmlns:a16="http://schemas.microsoft.com/office/drawing/2014/main" id="{77537DE1-0969-F757-66DF-2F4445AFCD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6043"/>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25" name="Rectangle 922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9227" name="Rectangle 922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9229" name="Rectangle 922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9231" name="Group 92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9232" name="Straight Connector 923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233" name="Straight Connector 923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234" name="Straight Connector 923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9236" name="Rectangle 9235">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8" name="Rectangle 9237">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9240" name="Rectangle 9239">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txBody>
          <a:bodyPr/>
          <a:lstStyle/>
          <a:p>
            <a:endParaRPr lang="es-ES"/>
          </a:p>
        </p:txBody>
      </p:sp>
      <p:sp>
        <p:nvSpPr>
          <p:cNvPr id="9242" name="Rectangle 9241">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9244" name="Straight Connector 9243">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246" name="Straight Connector 9245">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248" name="Straight Connector 9247">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218" name="Picture 2" descr="Open Container Initiative - Open Container Initiative">
            <a:extLst>
              <a:ext uri="{FF2B5EF4-FFF2-40B4-BE49-F238E27FC236}">
                <a16:creationId xmlns:a16="http://schemas.microsoft.com/office/drawing/2014/main" id="{9B389C24-4635-0218-3F52-8484790CFF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1599" y="1471057"/>
            <a:ext cx="9459385" cy="206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8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4" name="Rectangle 1024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5" name="Rectangle 1024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0276" name="Rectangle 1025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0242" name="Picture 2" descr="containerd – An industry-standard container runtime with an emphasis on  simplicity, robustness and portability">
            <a:extLst>
              <a:ext uri="{FF2B5EF4-FFF2-40B4-BE49-F238E27FC236}">
                <a16:creationId xmlns:a16="http://schemas.microsoft.com/office/drawing/2014/main" id="{E9F630FF-4B4F-4316-395D-5C7D642118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91813" y="643467"/>
            <a:ext cx="920837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1275" name="Rectangle 1127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1266" name="Picture 2" descr="Create and Start a Container Manually With runc | Challenge">
            <a:extLst>
              <a:ext uri="{FF2B5EF4-FFF2-40B4-BE49-F238E27FC236}">
                <a16:creationId xmlns:a16="http://schemas.microsoft.com/office/drawing/2014/main" id="{B867C5D3-B888-A85F-2057-6174C6E28A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70009" y="643467"/>
            <a:ext cx="705198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3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035" name="Rectangle 103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026" name="Picture 2" descr="Docker: qué es y cómo funciona la contenerización de aplicaciones">
            <a:extLst>
              <a:ext uri="{FF2B5EF4-FFF2-40B4-BE49-F238E27FC236}">
                <a16:creationId xmlns:a16="http://schemas.microsoft.com/office/drawing/2014/main" id="{BF197E15-B140-1D6D-F21F-2E4F903444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56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FFCFB47-3C9E-4532-8065-D3633A77B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7A625B-A166-4C03-ADD8-0535D718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5A5F97-C3A9-4101-8F5C-06E22105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pic>
        <p:nvPicPr>
          <p:cNvPr id="5" name="Marcador de contenido 4">
            <a:extLst>
              <a:ext uri="{FF2B5EF4-FFF2-40B4-BE49-F238E27FC236}">
                <a16:creationId xmlns:a16="http://schemas.microsoft.com/office/drawing/2014/main" id="{8E9C0F52-6AC3-30EB-AA82-2E0C43BCD2D8}"/>
              </a:ext>
            </a:extLst>
          </p:cNvPr>
          <p:cNvPicPr>
            <a:picLocks noGrp="1" noChangeAspect="1"/>
          </p:cNvPicPr>
          <p:nvPr>
            <p:ph idx="1"/>
          </p:nvPr>
        </p:nvPicPr>
        <p:blipFill>
          <a:blip r:embed="rId2"/>
          <a:srcRect t="4314" r="-2" b="-2"/>
          <a:stretch/>
        </p:blipFill>
        <p:spPr>
          <a:xfrm>
            <a:off x="806117" y="809244"/>
            <a:ext cx="6583680" cy="5239512"/>
          </a:xfrm>
          <a:prstGeom prst="rect">
            <a:avLst/>
          </a:prstGeom>
          <a:ln w="6350" cap="sq">
            <a:noFill/>
            <a:miter lim="800000"/>
          </a:ln>
        </p:spPr>
      </p:pic>
      <p:sp>
        <p:nvSpPr>
          <p:cNvPr id="31" name="Rectangle 30">
            <a:extLst>
              <a:ext uri="{FF2B5EF4-FFF2-40B4-BE49-F238E27FC236}">
                <a16:creationId xmlns:a16="http://schemas.microsoft.com/office/drawing/2014/main" id="{00239F34-0E2D-4746-AAA9-920BD6063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33" name="Straight Connector 32">
            <a:extLst>
              <a:ext uri="{FF2B5EF4-FFF2-40B4-BE49-F238E27FC236}">
                <a16:creationId xmlns:a16="http://schemas.microsoft.com/office/drawing/2014/main" id="{82079E22-5065-47F9-AFCA-63C0DF2267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098EF8-6D81-466E-A59B-778568FCF6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B163DD-56F6-482F-862E-B6B9244DA6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44EF4DE-2334-4B49-8DC2-FDAC562A1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01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F7866E-DACD-C11C-017B-DFB0638867F5}"/>
              </a:ext>
            </a:extLst>
          </p:cNvPr>
          <p:cNvPicPr>
            <a:picLocks noChangeAspect="1"/>
          </p:cNvPicPr>
          <p:nvPr/>
        </p:nvPicPr>
        <p:blipFill>
          <a:blip r:embed="rId2"/>
          <a:srcRect l="36098" r="21256"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D35194-DC3B-3422-8017-03580617300C}"/>
              </a:ext>
            </a:extLst>
          </p:cNvPr>
          <p:cNvSpPr>
            <a:spLocks noGrp="1"/>
          </p:cNvSpPr>
          <p:nvPr>
            <p:ph type="title"/>
          </p:nvPr>
        </p:nvSpPr>
        <p:spPr>
          <a:xfrm>
            <a:off x="7064082" y="642594"/>
            <a:ext cx="4472921" cy="1371600"/>
          </a:xfrm>
        </p:spPr>
        <p:txBody>
          <a:bodyPr>
            <a:normAutofit/>
          </a:bodyPr>
          <a:lstStyle/>
          <a:p>
            <a:r>
              <a:rPr lang="es-ES" dirty="0"/>
              <a:t>NAMESPACE</a:t>
            </a:r>
          </a:p>
        </p:txBody>
      </p:sp>
      <p:sp>
        <p:nvSpPr>
          <p:cNvPr id="3" name="Marcador de contenido 2">
            <a:extLst>
              <a:ext uri="{FF2B5EF4-FFF2-40B4-BE49-F238E27FC236}">
                <a16:creationId xmlns:a16="http://schemas.microsoft.com/office/drawing/2014/main" id="{B77D6403-066C-B002-A31A-DAC9C72E794B}"/>
              </a:ext>
            </a:extLst>
          </p:cNvPr>
          <p:cNvSpPr>
            <a:spLocks noGrp="1"/>
          </p:cNvSpPr>
          <p:nvPr>
            <p:ph idx="1"/>
          </p:nvPr>
        </p:nvSpPr>
        <p:spPr>
          <a:xfrm>
            <a:off x="7064082" y="2103120"/>
            <a:ext cx="4472922" cy="3931920"/>
          </a:xfrm>
        </p:spPr>
        <p:txBody>
          <a:bodyPr>
            <a:normAutofit/>
          </a:bodyPr>
          <a:lstStyle/>
          <a:p>
            <a:r>
              <a:rPr lang="es-ES" dirty="0"/>
              <a:t>Un espacio de nombres, o </a:t>
            </a:r>
            <a:r>
              <a:rPr lang="es-ES" dirty="0" err="1"/>
              <a:t>namespace</a:t>
            </a:r>
            <a:r>
              <a:rPr lang="es-ES" dirty="0"/>
              <a:t>, es una tecnología del </a:t>
            </a:r>
            <a:r>
              <a:rPr lang="es-ES" dirty="0" err="1"/>
              <a:t>kernel</a:t>
            </a:r>
            <a:r>
              <a:rPr lang="es-ES" dirty="0"/>
              <a:t> de Linux que provee espacios de trabajo separados y una capa de aislamiento, haciendo que cada contenedor solo pueda ver los recursos pertenecientes a su </a:t>
            </a:r>
            <a:r>
              <a:rPr lang="es-ES" dirty="0" err="1"/>
              <a:t>namespace</a:t>
            </a:r>
            <a:r>
              <a:rPr lang="es-ES" dirty="0"/>
              <a:t>. De esta forma, Docker (</a:t>
            </a:r>
            <a:r>
              <a:rPr lang="es-ES" dirty="0" err="1"/>
              <a:t>runc</a:t>
            </a:r>
            <a:r>
              <a:rPr lang="es-ES" dirty="0"/>
              <a:t>), al crear un contenedor, crea también un conjunto de </a:t>
            </a:r>
            <a:r>
              <a:rPr lang="es-ES" dirty="0" err="1"/>
              <a:t>namespaces</a:t>
            </a:r>
            <a:r>
              <a:rPr lang="es-ES" dirty="0"/>
              <a:t> para dicho contenedor.</a:t>
            </a:r>
          </a:p>
        </p:txBody>
      </p:sp>
    </p:spTree>
    <p:extLst>
      <p:ext uri="{BB962C8B-B14F-4D97-AF65-F5344CB8AC3E}">
        <p14:creationId xmlns:p14="http://schemas.microsoft.com/office/powerpoint/2010/main" val="197951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6FAD26-2C3F-15D0-1756-2EC1E358C45E}"/>
              </a:ext>
            </a:extLst>
          </p:cNvPr>
          <p:cNvPicPr>
            <a:picLocks noChangeAspect="1"/>
          </p:cNvPicPr>
          <p:nvPr/>
        </p:nvPicPr>
        <p:blipFill>
          <a:blip r:embed="rId2"/>
          <a:srcRect l="6315" r="41252"/>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D7227-DCCD-E5E9-87BD-15A27271B785}"/>
              </a:ext>
            </a:extLst>
          </p:cNvPr>
          <p:cNvSpPr>
            <a:spLocks noGrp="1"/>
          </p:cNvSpPr>
          <p:nvPr>
            <p:ph type="title"/>
          </p:nvPr>
        </p:nvSpPr>
        <p:spPr>
          <a:xfrm>
            <a:off x="7064082" y="642594"/>
            <a:ext cx="4472921" cy="1371600"/>
          </a:xfrm>
        </p:spPr>
        <p:txBody>
          <a:bodyPr>
            <a:normAutofit/>
          </a:bodyPr>
          <a:lstStyle/>
          <a:p>
            <a:r>
              <a:rPr lang="es-ES" dirty="0"/>
              <a:t>CGROUPS</a:t>
            </a:r>
          </a:p>
        </p:txBody>
      </p:sp>
      <p:sp>
        <p:nvSpPr>
          <p:cNvPr id="3" name="Marcador de contenido 2">
            <a:extLst>
              <a:ext uri="{FF2B5EF4-FFF2-40B4-BE49-F238E27FC236}">
                <a16:creationId xmlns:a16="http://schemas.microsoft.com/office/drawing/2014/main" id="{3D9FDE0D-2F01-055C-BA93-E22E21E3CA22}"/>
              </a:ext>
            </a:extLst>
          </p:cNvPr>
          <p:cNvSpPr>
            <a:spLocks noGrp="1"/>
          </p:cNvSpPr>
          <p:nvPr>
            <p:ph idx="1"/>
          </p:nvPr>
        </p:nvSpPr>
        <p:spPr>
          <a:xfrm>
            <a:off x="7064082" y="2103120"/>
            <a:ext cx="4472922" cy="3931920"/>
          </a:xfrm>
        </p:spPr>
        <p:txBody>
          <a:bodyPr>
            <a:normAutofit/>
          </a:bodyPr>
          <a:lstStyle/>
          <a:p>
            <a:r>
              <a:rPr lang="es-ES" dirty="0"/>
              <a:t>Otra tecnología del </a:t>
            </a:r>
            <a:r>
              <a:rPr lang="es-ES" dirty="0" err="1"/>
              <a:t>kernel</a:t>
            </a:r>
            <a:r>
              <a:rPr lang="es-ES" dirty="0"/>
              <a:t> de Linux es Control </a:t>
            </a:r>
            <a:r>
              <a:rPr lang="es-ES" dirty="0" err="1"/>
              <a:t>Groups</a:t>
            </a:r>
            <a:r>
              <a:rPr lang="es-ES" dirty="0"/>
              <a:t> (</a:t>
            </a:r>
            <a:r>
              <a:rPr lang="es-ES" dirty="0" err="1"/>
              <a:t>cgroups</a:t>
            </a:r>
            <a:r>
              <a:rPr lang="es-ES" dirty="0"/>
              <a:t>) que permite establecer limitaciones en el uso de un conjunto de recursos para un proceso, compartiendo los recursos entre contenedores y estableciendo distintos tipos de límites. También permite hacer </a:t>
            </a:r>
            <a:r>
              <a:rPr lang="es-ES" dirty="0" err="1"/>
              <a:t>accounting</a:t>
            </a:r>
            <a:r>
              <a:rPr lang="es-ES" dirty="0"/>
              <a:t> (contabilizar el uso de recursos), /</a:t>
            </a:r>
            <a:r>
              <a:rPr lang="es-ES" dirty="0" err="1"/>
              <a:t>dev</a:t>
            </a:r>
            <a:r>
              <a:rPr lang="es-ES" dirty="0"/>
              <a:t> (cierto control de acceso a los ficheros de dispositivos), congelar grupos de procesos y otras cosas. </a:t>
            </a:r>
          </a:p>
          <a:p>
            <a:r>
              <a:rPr lang="es-ES" dirty="0"/>
              <a:t>Los </a:t>
            </a:r>
            <a:r>
              <a:rPr lang="es-ES" dirty="0" err="1"/>
              <a:t>cgroups</a:t>
            </a:r>
            <a:r>
              <a:rPr lang="es-ES" dirty="0"/>
              <a:t> se activan globalmente (es decir, están habilitados para todos los procesos, o para ninguno) y son jerárquicos, con un nodo raíz por cada tipo de recurso. </a:t>
            </a:r>
          </a:p>
        </p:txBody>
      </p:sp>
    </p:spTree>
    <p:extLst>
      <p:ext uri="{BB962C8B-B14F-4D97-AF65-F5344CB8AC3E}">
        <p14:creationId xmlns:p14="http://schemas.microsoft.com/office/powerpoint/2010/main" val="423948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9"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9CC6A548-AC54-4AA6-35E4-0431A6D14197}"/>
              </a:ext>
            </a:extLst>
          </p:cNvPr>
          <p:cNvPicPr>
            <a:picLocks noGrp="1" noChangeAspect="1"/>
          </p:cNvPicPr>
          <p:nvPr>
            <p:ph idx="1"/>
          </p:nvPr>
        </p:nvPicPr>
        <p:blipFill>
          <a:blip r:embed="rId2"/>
          <a:srcRect t="13263" b="12967"/>
          <a:stretch/>
        </p:blipFill>
        <p:spPr>
          <a:xfrm>
            <a:off x="643467" y="643467"/>
            <a:ext cx="10905066" cy="5571066"/>
          </a:xfrm>
          <a:prstGeom prst="rect">
            <a:avLst/>
          </a:prstGeom>
        </p:spPr>
      </p:pic>
    </p:spTree>
    <p:extLst>
      <p:ext uri="{BB962C8B-B14F-4D97-AF65-F5344CB8AC3E}">
        <p14:creationId xmlns:p14="http://schemas.microsoft.com/office/powerpoint/2010/main" val="311901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29FE6962-894A-1ECB-E59F-71D88CE860AD}"/>
              </a:ext>
            </a:extLst>
          </p:cNvPr>
          <p:cNvPicPr>
            <a:picLocks noGrp="1" noChangeAspect="1"/>
          </p:cNvPicPr>
          <p:nvPr>
            <p:ph idx="1"/>
          </p:nvPr>
        </p:nvPicPr>
        <p:blipFill>
          <a:blip r:embed="rId2"/>
          <a:srcRect r="1639" b="1"/>
          <a:stretch/>
        </p:blipFill>
        <p:spPr>
          <a:xfrm>
            <a:off x="643467" y="643467"/>
            <a:ext cx="10905066" cy="5571066"/>
          </a:xfrm>
          <a:prstGeom prst="rect">
            <a:avLst/>
          </a:prstGeom>
        </p:spPr>
      </p:pic>
    </p:spTree>
    <p:extLst>
      <p:ext uri="{BB962C8B-B14F-4D97-AF65-F5344CB8AC3E}">
        <p14:creationId xmlns:p14="http://schemas.microsoft.com/office/powerpoint/2010/main" val="147383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txBody>
          <a:bodyPr/>
          <a:lstStyle/>
          <a:p>
            <a:endParaRPr lang="es-ES"/>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2EBB69D8-41B9-14B7-9723-D70B6932A7D0}"/>
              </a:ext>
            </a:extLst>
          </p:cNvPr>
          <p:cNvPicPr>
            <a:picLocks noGrp="1" noChangeAspect="1"/>
          </p:cNvPicPr>
          <p:nvPr>
            <p:ph idx="1"/>
          </p:nvPr>
        </p:nvPicPr>
        <p:blipFill>
          <a:blip r:embed="rId2"/>
          <a:stretch>
            <a:fillRect/>
          </a:stretch>
        </p:blipFill>
        <p:spPr>
          <a:xfrm>
            <a:off x="1878992" y="1395172"/>
            <a:ext cx="8444598" cy="2216708"/>
          </a:xfrm>
          <a:prstGeom prst="rect">
            <a:avLst/>
          </a:prstGeom>
        </p:spPr>
      </p:pic>
    </p:spTree>
    <p:extLst>
      <p:ext uri="{BB962C8B-B14F-4D97-AF65-F5344CB8AC3E}">
        <p14:creationId xmlns:p14="http://schemas.microsoft.com/office/powerpoint/2010/main" val="119328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EFF493B3-1DEE-6A09-42DC-8EC94CF82795}"/>
              </a:ext>
            </a:extLst>
          </p:cNvPr>
          <p:cNvPicPr>
            <a:picLocks noChangeAspect="1"/>
          </p:cNvPicPr>
          <p:nvPr/>
        </p:nvPicPr>
        <p:blipFill>
          <a:blip r:embed="rId2"/>
          <a:stretch>
            <a:fillRect/>
          </a:stretch>
        </p:blipFill>
        <p:spPr>
          <a:xfrm>
            <a:off x="1350959" y="882398"/>
            <a:ext cx="6345360" cy="5121612"/>
          </a:xfrm>
          <a:prstGeom prst="rect">
            <a:avLst/>
          </a:prstGeom>
        </p:spPr>
      </p:pic>
      <p:sp>
        <p:nvSpPr>
          <p:cNvPr id="16" name="Rectangle 1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8" name="Rectangle 1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250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387DCF22-3B0C-DB6F-B4B5-019528F1CE88}"/>
              </a:ext>
            </a:extLst>
          </p:cNvPr>
          <p:cNvPicPr>
            <a:picLocks noGrp="1" noChangeAspect="1"/>
          </p:cNvPicPr>
          <p:nvPr>
            <p:ph idx="1"/>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3823632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E03234DB-29DE-E97F-B138-3378EF0E92E8}"/>
              </a:ext>
            </a:extLst>
          </p:cNvPr>
          <p:cNvPicPr>
            <a:picLocks noGrp="1" noChangeAspect="1"/>
          </p:cNvPicPr>
          <p:nvPr>
            <p:ph idx="1"/>
          </p:nvPr>
        </p:nvPicPr>
        <p:blipFill>
          <a:blip r:embed="rId2"/>
          <a:stretch>
            <a:fillRect/>
          </a:stretch>
        </p:blipFill>
        <p:spPr>
          <a:xfrm>
            <a:off x="643467" y="887218"/>
            <a:ext cx="10905066" cy="5083564"/>
          </a:xfrm>
          <a:prstGeom prst="rect">
            <a:avLst/>
          </a:prstGeom>
        </p:spPr>
      </p:pic>
    </p:spTree>
    <p:extLst>
      <p:ext uri="{BB962C8B-B14F-4D97-AF65-F5344CB8AC3E}">
        <p14:creationId xmlns:p14="http://schemas.microsoft.com/office/powerpoint/2010/main" val="220618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49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0628C95-03E7-1C73-96EB-643AD831CE1D}"/>
              </a:ext>
            </a:extLst>
          </p:cNvPr>
          <p:cNvPicPr>
            <a:picLocks noGrp="1" noChangeAspect="1"/>
          </p:cNvPicPr>
          <p:nvPr>
            <p:ph idx="1"/>
          </p:nvPr>
        </p:nvPicPr>
        <p:blipFill>
          <a:blip r:embed="rId2"/>
          <a:stretch>
            <a:fillRect/>
          </a:stretch>
        </p:blipFill>
        <p:spPr>
          <a:xfrm>
            <a:off x="1482543" y="803063"/>
            <a:ext cx="9226914" cy="5251874"/>
          </a:xfrm>
          <a:prstGeom prst="rect">
            <a:avLst/>
          </a:prstGeom>
        </p:spPr>
      </p:pic>
    </p:spTree>
    <p:extLst>
      <p:ext uri="{BB962C8B-B14F-4D97-AF65-F5344CB8AC3E}">
        <p14:creationId xmlns:p14="http://schemas.microsoft.com/office/powerpoint/2010/main" val="151057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2059" name="Rectangle 205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2050" name="Picture 2" descr="Máquinas virtuales o contenedores? ~ Blai Blog">
            <a:extLst>
              <a:ext uri="{FF2B5EF4-FFF2-40B4-BE49-F238E27FC236}">
                <a16:creationId xmlns:a16="http://schemas.microsoft.com/office/drawing/2014/main" id="{9D2A8FF4-9CF0-6DEF-DEED-A794E6222F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029886"/>
            <a:ext cx="10905066" cy="479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021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22"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99E6C090-4658-1898-1673-038E45CF251A}"/>
              </a:ext>
            </a:extLst>
          </p:cNvPr>
          <p:cNvPicPr>
            <a:picLocks noGrp="1" noChangeAspect="1"/>
          </p:cNvPicPr>
          <p:nvPr>
            <p:ph idx="1"/>
          </p:nvPr>
        </p:nvPicPr>
        <p:blipFill>
          <a:blip r:embed="rId2"/>
          <a:stretch>
            <a:fillRect/>
          </a:stretch>
        </p:blipFill>
        <p:spPr>
          <a:xfrm>
            <a:off x="889397" y="643467"/>
            <a:ext cx="10413205" cy="5571066"/>
          </a:xfrm>
          <a:prstGeom prst="rect">
            <a:avLst/>
          </a:prstGeom>
        </p:spPr>
      </p:pic>
    </p:spTree>
    <p:extLst>
      <p:ext uri="{BB962C8B-B14F-4D97-AF65-F5344CB8AC3E}">
        <p14:creationId xmlns:p14="http://schemas.microsoft.com/office/powerpoint/2010/main" val="2028580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A9BDA027-3E74-67E8-4B39-226156280BB2}"/>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Tree>
    <p:extLst>
      <p:ext uri="{BB962C8B-B14F-4D97-AF65-F5344CB8AC3E}">
        <p14:creationId xmlns:p14="http://schemas.microsoft.com/office/powerpoint/2010/main" val="1345149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estra se introduce con una pipeta en un recipiente situado en una bandeja">
            <a:extLst>
              <a:ext uri="{FF2B5EF4-FFF2-40B4-BE49-F238E27FC236}">
                <a16:creationId xmlns:a16="http://schemas.microsoft.com/office/drawing/2014/main" id="{41B3F485-71B5-65A9-9533-95B5848FD26B}"/>
              </a:ext>
            </a:extLst>
          </p:cNvPr>
          <p:cNvPicPr>
            <a:picLocks noChangeAspect="1"/>
          </p:cNvPicPr>
          <p:nvPr/>
        </p:nvPicPr>
        <p:blipFill>
          <a:blip r:embed="rId2"/>
          <a:srcRect t="24496"/>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95A779-DF91-C46F-CD64-0D0921221AEE}"/>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nSpc>
                <a:spcPct val="83000"/>
              </a:lnSpc>
            </a:pPr>
            <a:r>
              <a:rPr lang="en-US" sz="6000" cap="all" spc="-100">
                <a:solidFill>
                  <a:schemeClr val="bg1"/>
                </a:solidFill>
              </a:rPr>
              <a:t>LABORATORIO 3</a:t>
            </a: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446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estra se introduce con una pipeta en un recipiente situado en una bandeja">
            <a:extLst>
              <a:ext uri="{FF2B5EF4-FFF2-40B4-BE49-F238E27FC236}">
                <a16:creationId xmlns:a16="http://schemas.microsoft.com/office/drawing/2014/main" id="{BC36C989-9DBE-4041-0A6F-72E08599D85B}"/>
              </a:ext>
            </a:extLst>
          </p:cNvPr>
          <p:cNvPicPr>
            <a:picLocks noChangeAspect="1"/>
          </p:cNvPicPr>
          <p:nvPr/>
        </p:nvPicPr>
        <p:blipFill>
          <a:blip r:embed="rId2"/>
          <a:srcRect t="24497"/>
          <a:stretch/>
        </p:blipFill>
        <p:spPr>
          <a:xfrm>
            <a:off x="-1" y="10"/>
            <a:ext cx="12192000" cy="6857988"/>
          </a:xfrm>
          <a:prstGeom prst="rect">
            <a:avLst/>
          </a:prstGeom>
        </p:spPr>
      </p:pic>
      <p:sp>
        <p:nvSpPr>
          <p:cNvPr id="24" name="Rectangle 23">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F9B718F-10CF-2571-8BEB-1BFEE5BFBC8F}"/>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LABORATORIO 4</a:t>
            </a:r>
          </a:p>
        </p:txBody>
      </p:sp>
    </p:spTree>
    <p:extLst>
      <p:ext uri="{BB962C8B-B14F-4D97-AF65-F5344CB8AC3E}">
        <p14:creationId xmlns:p14="http://schemas.microsoft.com/office/powerpoint/2010/main" val="228580461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2299" name="Rectangle 12298">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2290" name="Picture 2" descr="Docker: Contenedores en redes independientes y como conectarlos – Tira que  libras …">
            <a:extLst>
              <a:ext uri="{FF2B5EF4-FFF2-40B4-BE49-F238E27FC236}">
                <a16:creationId xmlns:a16="http://schemas.microsoft.com/office/drawing/2014/main" id="{08FB8E54-3345-0425-218C-9D3F9BAAD8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830" r="1" b="10103"/>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320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3323" name="Rectangle 13322">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3314" name="Picture 2" descr="Docker para Inexpertos (como yo!) - Parte Cinco: Docker network host, none  y ipvlan - &gt;_ IT Frontech">
            <a:extLst>
              <a:ext uri="{FF2B5EF4-FFF2-40B4-BE49-F238E27FC236}">
                <a16:creationId xmlns:a16="http://schemas.microsoft.com/office/drawing/2014/main" id="{9E219944-0E39-C99F-6A7D-84557FBFDE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4" r="1" b="9176"/>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12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9" name="Rectangle 1434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0" name="Rectangle 14344">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351" name="Rectangle 14346">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4338" name="Picture 2" descr="Redes con varios host con Docker - Don Docker">
            <a:extLst>
              <a:ext uri="{FF2B5EF4-FFF2-40B4-BE49-F238E27FC236}">
                <a16:creationId xmlns:a16="http://schemas.microsoft.com/office/drawing/2014/main" id="{114A2894-B390-FBD0-B1F7-0CE5B962D5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81956" y="643467"/>
            <a:ext cx="742808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67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estra se introduce con una pipeta en un recipiente situado en una bandeja">
            <a:extLst>
              <a:ext uri="{FF2B5EF4-FFF2-40B4-BE49-F238E27FC236}">
                <a16:creationId xmlns:a16="http://schemas.microsoft.com/office/drawing/2014/main" id="{52B94CA1-B851-E5EB-DD4B-B9F555506ECF}"/>
              </a:ext>
            </a:extLst>
          </p:cNvPr>
          <p:cNvPicPr>
            <a:picLocks noChangeAspect="1"/>
          </p:cNvPicPr>
          <p:nvPr/>
        </p:nvPicPr>
        <p:blipFill>
          <a:blip r:embed="rId2"/>
          <a:srcRect t="24496"/>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42F669-8159-8179-C84A-19687340E6FD}"/>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nSpc>
                <a:spcPct val="83000"/>
              </a:lnSpc>
            </a:pPr>
            <a:r>
              <a:rPr lang="en-US" sz="6000" cap="all" spc="-100">
                <a:solidFill>
                  <a:schemeClr val="bg1"/>
                </a:solidFill>
              </a:rPr>
              <a:t>LABORATORIO 5</a:t>
            </a: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17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25"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txBody>
          <a:bodyPr/>
          <a:lstStyle/>
          <a:p>
            <a:endParaRPr lang="es-ES"/>
          </a:p>
        </p:txBody>
      </p:sp>
      <p:sp>
        <p:nvSpPr>
          <p:cNvPr id="2" name="Título 1">
            <a:extLst>
              <a:ext uri="{FF2B5EF4-FFF2-40B4-BE49-F238E27FC236}">
                <a16:creationId xmlns:a16="http://schemas.microsoft.com/office/drawing/2014/main" id="{D4F48BC7-782C-6401-C0AC-BBFFB98E6B2C}"/>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a:lnSpc>
                <a:spcPct val="83000"/>
              </a:lnSpc>
            </a:pPr>
            <a:r>
              <a:rPr lang="en-US" sz="5400" cap="all" spc="-100"/>
              <a:t>LABS</a:t>
            </a:r>
          </a:p>
        </p:txBody>
      </p:sp>
      <p:sp>
        <p:nvSpPr>
          <p:cNvPr id="3" name="Marcador de contenido 2">
            <a:extLst>
              <a:ext uri="{FF2B5EF4-FFF2-40B4-BE49-F238E27FC236}">
                <a16:creationId xmlns:a16="http://schemas.microsoft.com/office/drawing/2014/main" id="{9F9DAB2C-2D9A-9FA4-B8B7-0886DC093B9A}"/>
              </a:ext>
            </a:extLst>
          </p:cNvPr>
          <p:cNvSpPr>
            <a:spLocks noGrp="1"/>
          </p:cNvSpPr>
          <p:nvPr>
            <p:ph idx="1"/>
          </p:nvPr>
        </p:nvSpPr>
        <p:spPr>
          <a:xfrm>
            <a:off x="5533786" y="4969752"/>
            <a:ext cx="5355264" cy="663286"/>
          </a:xfrm>
        </p:spPr>
        <p:txBody>
          <a:bodyPr vert="horz" lIns="91440" tIns="45720" rIns="91440" bIns="45720" rtlCol="0">
            <a:normAutofit/>
          </a:bodyPr>
          <a:lstStyle/>
          <a:p>
            <a:pPr marL="0" indent="0" algn="ctr">
              <a:lnSpc>
                <a:spcPct val="100000"/>
              </a:lnSpc>
              <a:spcBef>
                <a:spcPts val="0"/>
              </a:spcBef>
              <a:spcAft>
                <a:spcPts val="600"/>
              </a:spcAft>
              <a:buNone/>
            </a:pPr>
            <a:r>
              <a:rPr lang="en-US" sz="1800" spc="80" dirty="0">
                <a:solidFill>
                  <a:schemeClr val="tx1">
                    <a:lumMod val="95000"/>
                    <a:lumOff val="5000"/>
                  </a:schemeClr>
                </a:solidFill>
              </a:rPr>
              <a:t>https://training.play-with-docker.com/alacart/</a:t>
            </a:r>
          </a:p>
        </p:txBody>
      </p:sp>
      <p:sp>
        <p:nvSpPr>
          <p:cNvPr id="27"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29"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Marcador">
            <a:extLst>
              <a:ext uri="{FF2B5EF4-FFF2-40B4-BE49-F238E27FC236}">
                <a16:creationId xmlns:a16="http://schemas.microsoft.com/office/drawing/2014/main" id="{2FCAA4A9-AB2F-843C-B0ED-D5A211F7C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561990"/>
            <a:ext cx="3752067" cy="3752067"/>
          </a:xfrm>
          <a:prstGeom prst="rect">
            <a:avLst/>
          </a:prstGeom>
        </p:spPr>
      </p:pic>
    </p:spTree>
    <p:extLst>
      <p:ext uri="{BB962C8B-B14F-4D97-AF65-F5344CB8AC3E}">
        <p14:creationId xmlns:p14="http://schemas.microsoft.com/office/powerpoint/2010/main" val="361302965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035" name="Rectangle 103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1026" name="Picture 2" descr="Beginner's Guide to Docker Networking">
            <a:extLst>
              <a:ext uri="{FF2B5EF4-FFF2-40B4-BE49-F238E27FC236}">
                <a16:creationId xmlns:a16="http://schemas.microsoft.com/office/drawing/2014/main" id="{AD32E468-F995-5F5D-DC35-7A564C4B40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39568" y="643467"/>
            <a:ext cx="811286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40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3083" name="Rectangle 308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3074" name="Picture 2" descr="La plateforme en tant que service (PaaS), qu'est-ce que c'est ?">
            <a:extLst>
              <a:ext uri="{FF2B5EF4-FFF2-40B4-BE49-F238E27FC236}">
                <a16:creationId xmlns:a16="http://schemas.microsoft.com/office/drawing/2014/main" id="{56D16FD2-744C-0D9C-383C-849AE29DE5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33951" y="643467"/>
            <a:ext cx="872409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902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7" name="Rectangle 2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4E7FD0FE-C38C-933B-2E53-75F7A8B89614}"/>
              </a:ext>
            </a:extLst>
          </p:cNvPr>
          <p:cNvPicPr>
            <a:picLocks noGrp="1" noChangeAspect="1"/>
          </p:cNvPicPr>
          <p:nvPr>
            <p:ph idx="1"/>
          </p:nvPr>
        </p:nvPicPr>
        <p:blipFill>
          <a:blip r:embed="rId3"/>
          <a:stretch>
            <a:fillRect/>
          </a:stretch>
        </p:blipFill>
        <p:spPr>
          <a:xfrm>
            <a:off x="2182073" y="645106"/>
            <a:ext cx="7814846" cy="3229275"/>
          </a:xfrm>
          <a:prstGeom prst="rect">
            <a:avLst/>
          </a:prstGeom>
        </p:spPr>
      </p:pic>
      <p:sp>
        <p:nvSpPr>
          <p:cNvPr id="29" name="Rectangle 2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31" name="Rectangle 3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txBody>
          <a:bodyPr/>
          <a:lstStyle/>
          <a:p>
            <a:endParaRPr lang="es-ES"/>
          </a:p>
        </p:txBody>
      </p:sp>
      <p:sp>
        <p:nvSpPr>
          <p:cNvPr id="2" name="Título 1">
            <a:extLst>
              <a:ext uri="{FF2B5EF4-FFF2-40B4-BE49-F238E27FC236}">
                <a16:creationId xmlns:a16="http://schemas.microsoft.com/office/drawing/2014/main" id="{D178356B-57EC-EE08-7597-365C2BCB8969}"/>
              </a:ext>
            </a:extLst>
          </p:cNvPr>
          <p:cNvSpPr>
            <a:spLocks noGrp="1"/>
          </p:cNvSpPr>
          <p:nvPr>
            <p:ph type="title"/>
          </p:nvPr>
        </p:nvSpPr>
        <p:spPr>
          <a:xfrm>
            <a:off x="925032" y="4519486"/>
            <a:ext cx="10366743" cy="1054907"/>
          </a:xfrm>
        </p:spPr>
        <p:txBody>
          <a:bodyPr vert="horz" lIns="91440" tIns="45720" rIns="91440" bIns="45720" rtlCol="0" anchor="ctr">
            <a:normAutofit/>
          </a:bodyPr>
          <a:lstStyle/>
          <a:p>
            <a:pPr algn="ctr">
              <a:lnSpc>
                <a:spcPct val="83000"/>
              </a:lnSpc>
            </a:pPr>
            <a:r>
              <a:rPr lang="en-US" sz="4800" cap="all" spc="-100">
                <a:solidFill>
                  <a:schemeClr val="bg1"/>
                </a:solidFill>
              </a:rPr>
              <a:t>DOCKER NETWORK</a:t>
            </a:r>
          </a:p>
        </p:txBody>
      </p:sp>
    </p:spTree>
    <p:extLst>
      <p:ext uri="{BB962C8B-B14F-4D97-AF65-F5344CB8AC3E}">
        <p14:creationId xmlns:p14="http://schemas.microsoft.com/office/powerpoint/2010/main" val="3875759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7" name="Rectangle 2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21EDFA35-3B9C-D2EC-66D9-ACC4454756BB}"/>
              </a:ext>
            </a:extLst>
          </p:cNvPr>
          <p:cNvPicPr>
            <a:picLocks noGrp="1" noChangeAspect="1"/>
          </p:cNvPicPr>
          <p:nvPr>
            <p:ph idx="1"/>
          </p:nvPr>
        </p:nvPicPr>
        <p:blipFill>
          <a:blip r:embed="rId3"/>
          <a:stretch>
            <a:fillRect/>
          </a:stretch>
        </p:blipFill>
        <p:spPr>
          <a:xfrm>
            <a:off x="643191" y="1023234"/>
            <a:ext cx="10892611" cy="2473018"/>
          </a:xfrm>
          <a:prstGeom prst="rect">
            <a:avLst/>
          </a:prstGeom>
        </p:spPr>
      </p:pic>
      <p:sp>
        <p:nvSpPr>
          <p:cNvPr id="29" name="Rectangle 2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31" name="Rectangle 3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txBody>
          <a:bodyPr/>
          <a:lstStyle/>
          <a:p>
            <a:endParaRPr lang="es-ES"/>
          </a:p>
        </p:txBody>
      </p:sp>
      <p:sp>
        <p:nvSpPr>
          <p:cNvPr id="2" name="Título 1">
            <a:extLst>
              <a:ext uri="{FF2B5EF4-FFF2-40B4-BE49-F238E27FC236}">
                <a16:creationId xmlns:a16="http://schemas.microsoft.com/office/drawing/2014/main" id="{0379EC68-53F9-817C-B4D8-B0A093F5FBA5}"/>
              </a:ext>
            </a:extLst>
          </p:cNvPr>
          <p:cNvSpPr>
            <a:spLocks noGrp="1"/>
          </p:cNvSpPr>
          <p:nvPr>
            <p:ph type="title"/>
          </p:nvPr>
        </p:nvSpPr>
        <p:spPr>
          <a:xfrm>
            <a:off x="925032" y="4519486"/>
            <a:ext cx="10366743" cy="1054907"/>
          </a:xfrm>
        </p:spPr>
        <p:txBody>
          <a:bodyPr vert="horz" lIns="91440" tIns="45720" rIns="91440" bIns="45720" rtlCol="0" anchor="ctr">
            <a:normAutofit/>
          </a:bodyPr>
          <a:lstStyle/>
          <a:p>
            <a:pPr algn="ctr">
              <a:lnSpc>
                <a:spcPct val="83000"/>
              </a:lnSpc>
            </a:pPr>
            <a:r>
              <a:rPr lang="en-US" sz="4800" cap="all" spc="-100">
                <a:solidFill>
                  <a:schemeClr val="bg1"/>
                </a:solidFill>
              </a:rPr>
              <a:t>REDES PREDETERMINADAS</a:t>
            </a:r>
          </a:p>
        </p:txBody>
      </p:sp>
    </p:spTree>
    <p:extLst>
      <p:ext uri="{BB962C8B-B14F-4D97-AF65-F5344CB8AC3E}">
        <p14:creationId xmlns:p14="http://schemas.microsoft.com/office/powerpoint/2010/main" val="734853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39"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sp>
        <p:nvSpPr>
          <p:cNvPr id="40" name="Rectangle 15">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txBody>
          <a:bodyPr/>
          <a:lstStyle/>
          <a:p>
            <a:endParaRPr lang="es-ES"/>
          </a:p>
        </p:txBody>
      </p:sp>
      <p:pic>
        <p:nvPicPr>
          <p:cNvPr id="5" name="Marcador de contenido 4">
            <a:extLst>
              <a:ext uri="{FF2B5EF4-FFF2-40B4-BE49-F238E27FC236}">
                <a16:creationId xmlns:a16="http://schemas.microsoft.com/office/drawing/2014/main" id="{A0423680-389A-887F-0B19-DA5D492687EB}"/>
              </a:ext>
            </a:extLst>
          </p:cNvPr>
          <p:cNvPicPr>
            <a:picLocks noGrp="1" noChangeAspect="1"/>
          </p:cNvPicPr>
          <p:nvPr>
            <p:ph idx="1"/>
          </p:nvPr>
        </p:nvPicPr>
        <p:blipFill>
          <a:blip r:embed="rId2"/>
          <a:stretch>
            <a:fillRect/>
          </a:stretch>
        </p:blipFill>
        <p:spPr>
          <a:xfrm>
            <a:off x="643467" y="1765836"/>
            <a:ext cx="10905066" cy="3326328"/>
          </a:xfrm>
          <a:prstGeom prst="rect">
            <a:avLst/>
          </a:prstGeom>
        </p:spPr>
      </p:pic>
      <p:sp>
        <p:nvSpPr>
          <p:cNvPr id="20" name="Rectangle 19">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txBody>
          <a:bodyPr/>
          <a:lstStyle/>
          <a:p>
            <a:endParaRPr lang="es-ES"/>
          </a:p>
        </p:txBody>
      </p:sp>
    </p:spTree>
    <p:extLst>
      <p:ext uri="{BB962C8B-B14F-4D97-AF65-F5344CB8AC3E}">
        <p14:creationId xmlns:p14="http://schemas.microsoft.com/office/powerpoint/2010/main" val="1604272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27" name="Rectangle 26">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txBody>
          <a:bodyPr/>
          <a:lstStyle/>
          <a:p>
            <a:endParaRPr lang="es-ES"/>
          </a:p>
        </p:txBody>
      </p:sp>
      <p:sp>
        <p:nvSpPr>
          <p:cNvPr id="2" name="Título 1">
            <a:extLst>
              <a:ext uri="{FF2B5EF4-FFF2-40B4-BE49-F238E27FC236}">
                <a16:creationId xmlns:a16="http://schemas.microsoft.com/office/drawing/2014/main" id="{35FBE9CC-4EA6-FF9E-C34A-CB0CE5D4222F}"/>
              </a:ext>
            </a:extLst>
          </p:cNvPr>
          <p:cNvSpPr>
            <a:spLocks noGrp="1"/>
          </p:cNvSpPr>
          <p:nvPr>
            <p:ph type="title"/>
          </p:nvPr>
        </p:nvSpPr>
        <p:spPr>
          <a:xfrm>
            <a:off x="1241170" y="3755360"/>
            <a:ext cx="9732773" cy="1465112"/>
          </a:xfrm>
        </p:spPr>
        <p:txBody>
          <a:bodyPr vert="horz" lIns="91440" tIns="45720" rIns="91440" bIns="45720" rtlCol="0" anchor="ctr">
            <a:normAutofit/>
          </a:bodyPr>
          <a:lstStyle/>
          <a:p>
            <a:pPr algn="ctr">
              <a:lnSpc>
                <a:spcPct val="83000"/>
              </a:lnSpc>
            </a:pPr>
            <a:r>
              <a:rPr lang="en-US" sz="6000" cap="all" spc="-100"/>
              <a:t>BRIDGE</a:t>
            </a:r>
          </a:p>
        </p:txBody>
      </p:sp>
      <p:sp>
        <p:nvSpPr>
          <p:cNvPr id="29" name="Rectangle 28">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31" name="Straight Connector 30">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E8DD475B-BE48-4492-1298-B26F8452E20C}"/>
              </a:ext>
            </a:extLst>
          </p:cNvPr>
          <p:cNvPicPr>
            <a:picLocks noGrp="1" noChangeAspect="1"/>
          </p:cNvPicPr>
          <p:nvPr>
            <p:ph idx="1"/>
          </p:nvPr>
        </p:nvPicPr>
        <p:blipFill>
          <a:blip r:embed="rId2"/>
          <a:stretch>
            <a:fillRect/>
          </a:stretch>
        </p:blipFill>
        <p:spPr>
          <a:xfrm>
            <a:off x="1371599" y="1608959"/>
            <a:ext cx="9459385" cy="1789134"/>
          </a:xfrm>
          <a:prstGeom prst="rect">
            <a:avLst/>
          </a:prstGeom>
        </p:spPr>
      </p:pic>
    </p:spTree>
    <p:extLst>
      <p:ext uri="{BB962C8B-B14F-4D97-AF65-F5344CB8AC3E}">
        <p14:creationId xmlns:p14="http://schemas.microsoft.com/office/powerpoint/2010/main" val="101617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74D2F-1624-FBE0-25DA-412C4D5E75A3}"/>
              </a:ext>
            </a:extLst>
          </p:cNvPr>
          <p:cNvSpPr>
            <a:spLocks noGrp="1"/>
          </p:cNvSpPr>
          <p:nvPr>
            <p:ph type="title"/>
          </p:nvPr>
        </p:nvSpPr>
        <p:spPr/>
        <p:txBody>
          <a:bodyPr/>
          <a:lstStyle/>
          <a:p>
            <a:endParaRPr lang="es-ES"/>
          </a:p>
        </p:txBody>
      </p:sp>
      <p:pic>
        <p:nvPicPr>
          <p:cNvPr id="2050" name="Picture 2" descr="Setting Up Docker Overlay Network - DEVOPS DONE RIGHT..">
            <a:extLst>
              <a:ext uri="{FF2B5EF4-FFF2-40B4-BE49-F238E27FC236}">
                <a16:creationId xmlns:a16="http://schemas.microsoft.com/office/drawing/2014/main" id="{6A48A5AA-A482-6B0A-FD24-D530B33624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43350" y="2637631"/>
            <a:ext cx="4305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96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uestra se introduce con una pipeta en un recipiente situado en una bandeja">
            <a:extLst>
              <a:ext uri="{FF2B5EF4-FFF2-40B4-BE49-F238E27FC236}">
                <a16:creationId xmlns:a16="http://schemas.microsoft.com/office/drawing/2014/main" id="{6AA9B929-DA21-8641-C063-DC483F95E1CD}"/>
              </a:ext>
            </a:extLst>
          </p:cNvPr>
          <p:cNvPicPr>
            <a:picLocks noChangeAspect="1"/>
          </p:cNvPicPr>
          <p:nvPr/>
        </p:nvPicPr>
        <p:blipFill>
          <a:blip r:embed="rId3"/>
          <a:srcRect t="24496"/>
          <a:stretch/>
        </p:blipFill>
        <p:spPr>
          <a:xfrm>
            <a:off x="20" y="-22"/>
            <a:ext cx="12191977" cy="6858022"/>
          </a:xfrm>
          <a:prstGeom prst="rect">
            <a:avLst/>
          </a:prstGeom>
        </p:spPr>
      </p:pic>
      <p:sp>
        <p:nvSpPr>
          <p:cNvPr id="23"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443C90-D557-51FE-CF20-8B82A1BE790F}"/>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nSpc>
                <a:spcPct val="83000"/>
              </a:lnSpc>
            </a:pPr>
            <a:r>
              <a:rPr lang="en-US" sz="6000" cap="all" spc="-100">
                <a:solidFill>
                  <a:schemeClr val="bg1"/>
                </a:solidFill>
              </a:rPr>
              <a:t>LABORATORIO</a:t>
            </a:r>
          </a:p>
        </p:txBody>
      </p:sp>
      <p:sp>
        <p:nvSpPr>
          <p:cNvPr id="25"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01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arcador de contenido 4">
            <a:extLst>
              <a:ext uri="{FF2B5EF4-FFF2-40B4-BE49-F238E27FC236}">
                <a16:creationId xmlns:a16="http://schemas.microsoft.com/office/drawing/2014/main" id="{22F019ED-AEC0-C1C0-6807-CE04B7D05D2C}"/>
              </a:ext>
            </a:extLst>
          </p:cNvPr>
          <p:cNvPicPr>
            <a:picLocks noGrp="1" noChangeAspect="1"/>
          </p:cNvPicPr>
          <p:nvPr>
            <p:ph idx="1"/>
          </p:nvPr>
        </p:nvPicPr>
        <p:blipFill rotWithShape="1">
          <a:blip r:embed="rId3"/>
          <a:srcRect l="20656" r="21279" b="1"/>
          <a:stretch/>
        </p:blipFill>
        <p:spPr>
          <a:xfrm>
            <a:off x="838199" y="735153"/>
            <a:ext cx="10515602" cy="5387693"/>
          </a:xfrm>
          <a:prstGeom prst="rect">
            <a:avLst/>
          </a:prstGeom>
        </p:spPr>
      </p:pic>
    </p:spTree>
    <p:extLst>
      <p:ext uri="{BB962C8B-B14F-4D97-AF65-F5344CB8AC3E}">
        <p14:creationId xmlns:p14="http://schemas.microsoft.com/office/powerpoint/2010/main" val="357497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01" name="Rectangle 820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Vincular montajes en el host Docker">
            <a:extLst>
              <a:ext uri="{FF2B5EF4-FFF2-40B4-BE49-F238E27FC236}">
                <a16:creationId xmlns:a16="http://schemas.microsoft.com/office/drawing/2014/main" id="{4D2A6B8C-3848-FEC1-B5A9-C9EA44D621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648209"/>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81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BB6C151-F428-BAC0-F329-4E8047E4C843}"/>
              </a:ext>
            </a:extLst>
          </p:cNvPr>
          <p:cNvPicPr>
            <a:picLocks noGrp="1" noChangeAspect="1"/>
          </p:cNvPicPr>
          <p:nvPr>
            <p:ph idx="1"/>
          </p:nvPr>
        </p:nvPicPr>
        <p:blipFill>
          <a:blip r:embed="rId2"/>
          <a:stretch>
            <a:fillRect/>
          </a:stretch>
        </p:blipFill>
        <p:spPr>
          <a:xfrm>
            <a:off x="1836201" y="2988846"/>
            <a:ext cx="8519597" cy="880308"/>
          </a:xfrm>
        </p:spPr>
      </p:pic>
    </p:spTree>
    <p:extLst>
      <p:ext uri="{BB962C8B-B14F-4D97-AF65-F5344CB8AC3E}">
        <p14:creationId xmlns:p14="http://schemas.microsoft.com/office/powerpoint/2010/main" val="697561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53998CD7-EF0B-A04E-C6E4-6E4606A7D382}"/>
              </a:ext>
            </a:extLst>
          </p:cNvPr>
          <p:cNvPicPr>
            <a:picLocks noGrp="1" noChangeAspect="1"/>
          </p:cNvPicPr>
          <p:nvPr>
            <p:ph idx="1"/>
          </p:nvPr>
        </p:nvPicPr>
        <p:blipFill>
          <a:blip r:embed="rId2"/>
          <a:srcRect b="2147"/>
          <a:stretch/>
        </p:blipFill>
        <p:spPr>
          <a:xfrm>
            <a:off x="20" y="10"/>
            <a:ext cx="12191980" cy="6857990"/>
          </a:xfrm>
          <a:prstGeom prst="rect">
            <a:avLst/>
          </a:prstGeom>
        </p:spPr>
      </p:pic>
    </p:spTree>
    <p:extLst>
      <p:ext uri="{BB962C8B-B14F-4D97-AF65-F5344CB8AC3E}">
        <p14:creationId xmlns:p14="http://schemas.microsoft.com/office/powerpoint/2010/main" val="278015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Organización de tareas con git - jrgonzalez.es">
            <a:extLst>
              <a:ext uri="{FF2B5EF4-FFF2-40B4-BE49-F238E27FC236}">
                <a16:creationId xmlns:a16="http://schemas.microsoft.com/office/drawing/2014/main" id="{C137AE78-40E9-60EE-369D-0B6EED51D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9" b="10516"/>
          <a:stretch/>
        </p:blipFill>
        <p:spPr bwMode="auto">
          <a:xfrm>
            <a:off x="20" y="10"/>
            <a:ext cx="12191979" cy="6857988"/>
          </a:xfrm>
          <a:prstGeom prst="rect">
            <a:avLst/>
          </a:prstGeom>
          <a:noFill/>
          <a:effectLst>
            <a:outerShdw blurRad="596900" dist="330200" dir="8820000" sx="87000" sy="87000" algn="ctr" rotWithShape="0">
              <a:srgbClr val="000000">
                <a:alpha val="29000"/>
              </a:srgbClr>
            </a:outerShdw>
          </a:effectLst>
          <a:extLst>
            <a:ext uri="{909E8E84-426E-40DD-AFC4-6F175D3DCCD1}">
              <a14:hiddenFill xmlns:a14="http://schemas.microsoft.com/office/drawing/2010/main">
                <a:solidFill>
                  <a:srgbClr val="FFFFFF"/>
                </a:solidFill>
              </a14:hiddenFill>
            </a:ext>
          </a:extLst>
        </p:spPr>
      </p:pic>
      <p:sp useBgFill="1">
        <p:nvSpPr>
          <p:cNvPr id="10" name="Rectangle 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86398"/>
            <a:ext cx="12192000" cy="1371599"/>
          </a:xfrm>
          <a:prstGeom prst="rect">
            <a:avLst/>
          </a:prstGeom>
          <a:ln>
            <a:noFill/>
          </a:ln>
          <a:effectLst>
            <a:outerShdw blurRad="190500" dist="38100" dir="162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589558" y="5778816"/>
            <a:ext cx="7015496" cy="786763"/>
          </a:xfrm>
        </p:spPr>
        <p:txBody>
          <a:bodyPr vert="horz" lIns="91440" tIns="45720" rIns="91440" bIns="45720" rtlCol="0" anchor="ctr">
            <a:normAutofit fontScale="90000"/>
          </a:bodyPr>
          <a:lstStyle/>
          <a:p>
            <a:pPr>
              <a:lnSpc>
                <a:spcPct val="90000"/>
              </a:lnSpc>
              <a:spcBef>
                <a:spcPct val="0"/>
              </a:spcBef>
            </a:pPr>
            <a:r>
              <a:rPr lang="en-US" sz="5300" dirty="0"/>
              <a:t>DEMO</a:t>
            </a:r>
          </a:p>
        </p:txBody>
      </p:sp>
    </p:spTree>
    <p:extLst>
      <p:ext uri="{BB962C8B-B14F-4D97-AF65-F5344CB8AC3E}">
        <p14:creationId xmlns:p14="http://schemas.microsoft.com/office/powerpoint/2010/main" val="2929645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BD4E00C2-7457-6E52-0A85-B9D902F3638B}"/>
              </a:ext>
            </a:extLst>
          </p:cNvPr>
          <p:cNvPicPr>
            <a:picLocks noGrp="1" noChangeAspect="1"/>
          </p:cNvPicPr>
          <p:nvPr>
            <p:ph idx="1"/>
          </p:nvPr>
        </p:nvPicPr>
        <p:blipFill>
          <a:blip r:embed="rId2"/>
          <a:srcRect r="-2" b="19091"/>
          <a:stretch/>
        </p:blipFill>
        <p:spPr>
          <a:xfrm>
            <a:off x="20" y="10"/>
            <a:ext cx="12191980" cy="6857990"/>
          </a:xfrm>
          <a:prstGeom prst="rect">
            <a:avLst/>
          </a:prstGeom>
        </p:spPr>
      </p:pic>
    </p:spTree>
    <p:extLst>
      <p:ext uri="{BB962C8B-B14F-4D97-AF65-F5344CB8AC3E}">
        <p14:creationId xmlns:p14="http://schemas.microsoft.com/office/powerpoint/2010/main" val="388172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B0280211-4D2F-27A9-96CD-E693B7E81037}"/>
              </a:ext>
            </a:extLst>
          </p:cNvPr>
          <p:cNvPicPr>
            <a:picLocks noGrp="1" noChangeAspect="1"/>
          </p:cNvPicPr>
          <p:nvPr>
            <p:ph idx="1"/>
          </p:nvPr>
        </p:nvPicPr>
        <p:blipFill>
          <a:blip r:embed="rId2"/>
          <a:srcRect b="8008"/>
          <a:stretch/>
        </p:blipFill>
        <p:spPr>
          <a:xfrm>
            <a:off x="20" y="10"/>
            <a:ext cx="12191980" cy="6857990"/>
          </a:xfrm>
          <a:prstGeom prst="rect">
            <a:avLst/>
          </a:prstGeom>
        </p:spPr>
      </p:pic>
    </p:spTree>
    <p:extLst>
      <p:ext uri="{BB962C8B-B14F-4D97-AF65-F5344CB8AC3E}">
        <p14:creationId xmlns:p14="http://schemas.microsoft.com/office/powerpoint/2010/main" val="1100638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uestra se introduce con una pipeta en un recipiente situado en una bandeja">
            <a:extLst>
              <a:ext uri="{FF2B5EF4-FFF2-40B4-BE49-F238E27FC236}">
                <a16:creationId xmlns:a16="http://schemas.microsoft.com/office/drawing/2014/main" id="{219018FC-B9C3-44B2-2F32-DAA1149C8B7A}"/>
              </a:ext>
            </a:extLst>
          </p:cNvPr>
          <p:cNvPicPr>
            <a:picLocks noChangeAspect="1"/>
          </p:cNvPicPr>
          <p:nvPr/>
        </p:nvPicPr>
        <p:blipFill>
          <a:blip r:embed="rId3"/>
          <a:srcRect t="24497"/>
          <a:stretch/>
        </p:blipFill>
        <p:spPr>
          <a:xfrm>
            <a:off x="-1" y="10"/>
            <a:ext cx="12192000" cy="6857988"/>
          </a:xfrm>
          <a:prstGeom prst="rect">
            <a:avLst/>
          </a:prstGeom>
        </p:spPr>
      </p:pic>
      <p:sp>
        <p:nvSpPr>
          <p:cNvPr id="23" name="Rectangle 22">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3202207-DC79-E56F-28D0-21AAC2B270D9}"/>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LABORATORIO</a:t>
            </a:r>
          </a:p>
        </p:txBody>
      </p:sp>
    </p:spTree>
    <p:extLst>
      <p:ext uri="{BB962C8B-B14F-4D97-AF65-F5344CB8AC3E}">
        <p14:creationId xmlns:p14="http://schemas.microsoft.com/office/powerpoint/2010/main" val="33856184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plicación Todo conectada al contenedor MySQL">
            <a:extLst>
              <a:ext uri="{FF2B5EF4-FFF2-40B4-BE49-F238E27FC236}">
                <a16:creationId xmlns:a16="http://schemas.microsoft.com/office/drawing/2014/main" id="{9CAF5047-4D04-C540-D6CF-63EFB36A4F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111674"/>
            <a:ext cx="10905066" cy="463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34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9" name="Rectangle 205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imagen de monolito frente a microservicios">
            <a:extLst>
              <a:ext uri="{FF2B5EF4-FFF2-40B4-BE49-F238E27FC236}">
                <a16:creationId xmlns:a16="http://schemas.microsoft.com/office/drawing/2014/main" id="{6B95AB44-5B8A-1391-B949-30016D9D54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43604" y="643467"/>
            <a:ext cx="870479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127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ectangle 308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Guia Docker-compose que es y como usarlo - Crstian's blog">
            <a:extLst>
              <a:ext uri="{FF2B5EF4-FFF2-40B4-BE49-F238E27FC236}">
                <a16:creationId xmlns:a16="http://schemas.microsoft.com/office/drawing/2014/main" id="{7A3D1644-FB26-C456-7114-37E2AC2BE4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811784"/>
            <a:ext cx="10905066" cy="523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48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Kubernetes vs Docker Compose">
            <a:extLst>
              <a:ext uri="{FF2B5EF4-FFF2-40B4-BE49-F238E27FC236}">
                <a16:creationId xmlns:a16="http://schemas.microsoft.com/office/drawing/2014/main" id="{B20D8F57-C19D-8476-8238-861B3691D0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762125"/>
            <a:ext cx="5291666" cy="3333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ker Compose and Kubernetes Clusters">
            <a:extLst>
              <a:ext uri="{FF2B5EF4-FFF2-40B4-BE49-F238E27FC236}">
                <a16:creationId xmlns:a16="http://schemas.microsoft.com/office/drawing/2014/main" id="{06B6B405-857B-FE57-614C-951F4C7EE1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5" y="1881188"/>
            <a:ext cx="5291667" cy="309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454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Organización de tareas con git - jrgonzalez.es">
            <a:extLst>
              <a:ext uri="{FF2B5EF4-FFF2-40B4-BE49-F238E27FC236}">
                <a16:creationId xmlns:a16="http://schemas.microsoft.com/office/drawing/2014/main" id="{C137AE78-40E9-60EE-369D-0B6EED51D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9" b="10516"/>
          <a:stretch/>
        </p:blipFill>
        <p:spPr bwMode="auto">
          <a:xfrm>
            <a:off x="20" y="10"/>
            <a:ext cx="12191979" cy="6857988"/>
          </a:xfrm>
          <a:prstGeom prst="rect">
            <a:avLst/>
          </a:prstGeom>
          <a:noFill/>
          <a:effectLst>
            <a:outerShdw blurRad="596900" dist="330200" dir="8820000" sx="87000" sy="87000" algn="ctr" rotWithShape="0">
              <a:srgbClr val="000000">
                <a:alpha val="29000"/>
              </a:srgbClr>
            </a:outerShdw>
          </a:effectLst>
          <a:extLst>
            <a:ext uri="{909E8E84-426E-40DD-AFC4-6F175D3DCCD1}">
              <a14:hiddenFill xmlns:a14="http://schemas.microsoft.com/office/drawing/2010/main">
                <a:solidFill>
                  <a:srgbClr val="FFFFFF"/>
                </a:solidFill>
              </a14:hiddenFill>
            </a:ext>
          </a:extLst>
        </p:spPr>
      </p:pic>
      <p:sp useBgFill="1">
        <p:nvSpPr>
          <p:cNvPr id="10" name="Rectangle 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86398"/>
            <a:ext cx="12192000" cy="1371599"/>
          </a:xfrm>
          <a:prstGeom prst="rect">
            <a:avLst/>
          </a:prstGeom>
          <a:ln>
            <a:noFill/>
          </a:ln>
          <a:effectLst>
            <a:outerShdw blurRad="190500" dist="38100" dir="162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589558" y="5778816"/>
            <a:ext cx="7015496" cy="786763"/>
          </a:xfrm>
        </p:spPr>
        <p:txBody>
          <a:bodyPr vert="horz" lIns="91440" tIns="45720" rIns="91440" bIns="45720" rtlCol="0" anchor="ctr">
            <a:normAutofit fontScale="90000"/>
          </a:bodyPr>
          <a:lstStyle/>
          <a:p>
            <a:pPr>
              <a:lnSpc>
                <a:spcPct val="90000"/>
              </a:lnSpc>
              <a:spcBef>
                <a:spcPct val="0"/>
              </a:spcBef>
            </a:pPr>
            <a:r>
              <a:rPr lang="en-US" sz="5300" dirty="0"/>
              <a:t>LABORATORIO 6</a:t>
            </a:r>
          </a:p>
        </p:txBody>
      </p:sp>
    </p:spTree>
    <p:extLst>
      <p:ext uri="{BB962C8B-B14F-4D97-AF65-F5344CB8AC3E}">
        <p14:creationId xmlns:p14="http://schemas.microsoft.com/office/powerpoint/2010/main" val="669502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Organización de tareas con git - jrgonzalez.es">
            <a:extLst>
              <a:ext uri="{FF2B5EF4-FFF2-40B4-BE49-F238E27FC236}">
                <a16:creationId xmlns:a16="http://schemas.microsoft.com/office/drawing/2014/main" id="{C137AE78-40E9-60EE-369D-0B6EED51D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9" b="10516"/>
          <a:stretch/>
        </p:blipFill>
        <p:spPr bwMode="auto">
          <a:xfrm>
            <a:off x="20" y="10"/>
            <a:ext cx="12191979" cy="6857988"/>
          </a:xfrm>
          <a:prstGeom prst="rect">
            <a:avLst/>
          </a:prstGeom>
          <a:noFill/>
          <a:effectLst>
            <a:outerShdw blurRad="596900" dist="330200" dir="8820000" sx="87000" sy="87000" algn="ctr" rotWithShape="0">
              <a:srgbClr val="000000">
                <a:alpha val="29000"/>
              </a:srgbClr>
            </a:outerShdw>
          </a:effectLst>
          <a:extLst>
            <a:ext uri="{909E8E84-426E-40DD-AFC4-6F175D3DCCD1}">
              <a14:hiddenFill xmlns:a14="http://schemas.microsoft.com/office/drawing/2010/main">
                <a:solidFill>
                  <a:srgbClr val="FFFFFF"/>
                </a:solidFill>
              </a14:hiddenFill>
            </a:ext>
          </a:extLst>
        </p:spPr>
      </p:pic>
      <p:sp useBgFill="1">
        <p:nvSpPr>
          <p:cNvPr id="10" name="Rectangle 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86398"/>
            <a:ext cx="12192000" cy="1371599"/>
          </a:xfrm>
          <a:prstGeom prst="rect">
            <a:avLst/>
          </a:prstGeom>
          <a:ln>
            <a:noFill/>
          </a:ln>
          <a:effectLst>
            <a:outerShdw blurRad="190500" dist="38100" dir="162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589558" y="5778816"/>
            <a:ext cx="7015496" cy="786763"/>
          </a:xfrm>
        </p:spPr>
        <p:txBody>
          <a:bodyPr vert="horz" lIns="91440" tIns="45720" rIns="91440" bIns="45720" rtlCol="0" anchor="ctr">
            <a:normAutofit fontScale="90000"/>
          </a:bodyPr>
          <a:lstStyle/>
          <a:p>
            <a:pPr>
              <a:lnSpc>
                <a:spcPct val="90000"/>
              </a:lnSpc>
              <a:spcBef>
                <a:spcPct val="0"/>
              </a:spcBef>
            </a:pPr>
            <a:r>
              <a:rPr lang="en-US" sz="5300" dirty="0"/>
              <a:t>LABORATORIO 7</a:t>
            </a:r>
          </a:p>
        </p:txBody>
      </p:sp>
    </p:spTree>
    <p:extLst>
      <p:ext uri="{BB962C8B-B14F-4D97-AF65-F5344CB8AC3E}">
        <p14:creationId xmlns:p14="http://schemas.microsoft.com/office/powerpoint/2010/main" val="1241069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9225" name="Rectangle 922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9227" name="Rectangle 9226">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9229" name="Rectangle 9228">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9231" name="Rectangle 9230">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9233" name="Rectangle 9232">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9235" name="Rectangle 9234">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Ci/cd</a:t>
            </a:r>
            <a:endParaRPr lang="en-US" sz="3200" spc="750">
              <a:solidFill>
                <a:schemeClr val="bg1"/>
              </a:solidFill>
            </a:endParaRPr>
          </a:p>
        </p:txBody>
      </p:sp>
      <p:pic>
        <p:nvPicPr>
          <p:cNvPr id="9218" name="Picture 2" descr="CI/CD Flow">
            <a:extLst>
              <a:ext uri="{FF2B5EF4-FFF2-40B4-BE49-F238E27FC236}">
                <a16:creationId xmlns:a16="http://schemas.microsoft.com/office/drawing/2014/main" id="{246292E2-80E2-2239-F5A9-AE530802CC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25" y="1590290"/>
            <a:ext cx="11270875" cy="214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s-ES"/>
          </a:p>
        </p:txBody>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s-ES"/>
          </a:p>
        </p:txBody>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estra se introduce con una pipeta en un recipiente situado en una bandeja">
            <a:extLst>
              <a:ext uri="{FF2B5EF4-FFF2-40B4-BE49-F238E27FC236}">
                <a16:creationId xmlns:a16="http://schemas.microsoft.com/office/drawing/2014/main" id="{40A45C97-CFE7-42DD-E046-AD7EB89BAB54}"/>
              </a:ext>
            </a:extLst>
          </p:cNvPr>
          <p:cNvPicPr>
            <a:picLocks noChangeAspect="1"/>
          </p:cNvPicPr>
          <p:nvPr/>
        </p:nvPicPr>
        <p:blipFill>
          <a:blip r:embed="rId2">
            <a:alphaModFix amt="45000"/>
          </a:blip>
          <a:srcRect t="24497"/>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s-ES"/>
          </a:p>
        </p:txBody>
      </p:sp>
      <p:sp>
        <p:nvSpPr>
          <p:cNvPr id="2" name="Título 1">
            <a:extLst>
              <a:ext uri="{FF2B5EF4-FFF2-40B4-BE49-F238E27FC236}">
                <a16:creationId xmlns:a16="http://schemas.microsoft.com/office/drawing/2014/main" id="{F74058B5-0BEE-57F7-6CC8-33FE73D1557D}"/>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LABORATORIO 1</a:t>
            </a:r>
          </a:p>
        </p:txBody>
      </p:sp>
      <p:sp>
        <p:nvSpPr>
          <p:cNvPr id="28" name="Rectangle 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s-ES"/>
          </a:p>
        </p:txBody>
      </p:sp>
    </p:spTree>
    <p:extLst>
      <p:ext uri="{BB962C8B-B14F-4D97-AF65-F5344CB8AC3E}">
        <p14:creationId xmlns:p14="http://schemas.microsoft.com/office/powerpoint/2010/main" val="397786324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0249" name="Rectangle 102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10251" name="Rectangle 10250">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0253" name="Rectangle 10252">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0255" name="Rectangle 10254">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0257" name="Rectangle 10256">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0259" name="Freeform: Shape 10258">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Github</a:t>
            </a:r>
            <a:r>
              <a:rPr lang="en-US" sz="3200" spc="750" dirty="0">
                <a:solidFill>
                  <a:schemeClr val="bg1"/>
                </a:solidFill>
              </a:rPr>
              <a:t> actions</a:t>
            </a:r>
          </a:p>
        </p:txBody>
      </p:sp>
      <p:pic>
        <p:nvPicPr>
          <p:cNvPr id="10242" name="Picture 2" descr="Construye, testea y publica tu aplicación Java con Github Actions - Adictos  al trabajo">
            <a:extLst>
              <a:ext uri="{FF2B5EF4-FFF2-40B4-BE49-F238E27FC236}">
                <a16:creationId xmlns:a16="http://schemas.microsoft.com/office/drawing/2014/main" id="{758EBEFB-0314-DD50-D401-C758A0ECA5D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3619" y="1403781"/>
            <a:ext cx="7214138" cy="40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7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1273" name="Rectangle 1127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11275" name="Rectangle 1127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1277" name="Rectangle 1127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1279" name="Rectangle 1127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11281" name="Rectangle 1128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11283" name="Rectangle 1128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Los </a:t>
            </a:r>
            <a:r>
              <a:rPr lang="en-US" sz="3200" spc="750">
                <a:solidFill>
                  <a:schemeClr val="bg1"/>
                </a:solidFill>
              </a:rPr>
              <a:t>componentes</a:t>
            </a:r>
            <a:r>
              <a:rPr lang="en-US" sz="3200" spc="750" dirty="0">
                <a:solidFill>
                  <a:schemeClr val="bg1"/>
                </a:solidFill>
              </a:rPr>
              <a:t> de </a:t>
            </a:r>
            <a:r>
              <a:rPr lang="en-US" sz="3200" spc="750">
                <a:solidFill>
                  <a:schemeClr val="bg1"/>
                </a:solidFill>
              </a:rPr>
              <a:t>github</a:t>
            </a:r>
            <a:r>
              <a:rPr lang="en-US" sz="3200" spc="750" dirty="0">
                <a:solidFill>
                  <a:schemeClr val="bg1"/>
                </a:solidFill>
              </a:rPr>
              <a:t> actions</a:t>
            </a:r>
            <a:endParaRPr lang="en-US" sz="3200" spc="750">
              <a:solidFill>
                <a:schemeClr val="bg1"/>
              </a:solidFill>
            </a:endParaRPr>
          </a:p>
        </p:txBody>
      </p:sp>
      <p:pic>
        <p:nvPicPr>
          <p:cNvPr id="11266" name="Picture 2" descr="Diagrama de un evento que desencadena el ejecutor 1 para ejecutar el trabajo 1, que desencadena el ejecutor 2 para ejecutar el trabajo 2. Cada uno de los trabajos se divide en varios pasos.">
            <a:extLst>
              <a:ext uri="{FF2B5EF4-FFF2-40B4-BE49-F238E27FC236}">
                <a16:creationId xmlns:a16="http://schemas.microsoft.com/office/drawing/2014/main" id="{08D913CD-D18F-0D11-CD05-46EF260B46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25" y="688621"/>
            <a:ext cx="11270875" cy="39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36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31" name="Rectangle 30">
            <a:extLst>
              <a:ext uri="{FF2B5EF4-FFF2-40B4-BE49-F238E27FC236}">
                <a16:creationId xmlns:a16="http://schemas.microsoft.com/office/drawing/2014/main" id="{BCFF1867-CA5E-416C-80CB-68BE95CE2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1371600" y="1028701"/>
            <a:ext cx="4372550" cy="2518436"/>
          </a:xfrm>
        </p:spPr>
        <p:txBody>
          <a:bodyPr vert="horz" lIns="0" tIns="0" rIns="0" bIns="0" rtlCol="0" anchor="b">
            <a:normAutofit/>
          </a:bodyPr>
          <a:lstStyle/>
          <a:p>
            <a:r>
              <a:rPr lang="en-US" sz="4000" spc="750"/>
              <a:t>sintaxis</a:t>
            </a:r>
          </a:p>
        </p:txBody>
      </p:sp>
      <p:sp>
        <p:nvSpPr>
          <p:cNvPr id="33" name="Rectangle 32">
            <a:extLst>
              <a:ext uri="{FF2B5EF4-FFF2-40B4-BE49-F238E27FC236}">
                <a16:creationId xmlns:a16="http://schemas.microsoft.com/office/drawing/2014/main" id="{5EA2F639-83D8-42FB-805A-0AFD485B9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4022220"/>
            <a:ext cx="12192002" cy="2838735"/>
          </a:xfrm>
          <a:prstGeom prst="rect">
            <a:avLst/>
          </a:prstGeom>
          <a:gradFill>
            <a:gsLst>
              <a:gs pos="8000">
                <a:schemeClr val="accent6"/>
              </a:gs>
              <a:gs pos="100000">
                <a:schemeClr val="accent5">
                  <a:alpha val="9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35" name="Rectangle 34">
            <a:extLst>
              <a:ext uri="{FF2B5EF4-FFF2-40B4-BE49-F238E27FC236}">
                <a16:creationId xmlns:a16="http://schemas.microsoft.com/office/drawing/2014/main" id="{D8DB4E8D-D68B-4463-A009-8FAB6A115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022219"/>
            <a:ext cx="8153400" cy="2838736"/>
          </a:xfrm>
          <a:prstGeom prst="rect">
            <a:avLst/>
          </a:prstGeom>
          <a:gradFill>
            <a:gsLst>
              <a:gs pos="0">
                <a:schemeClr val="accent5">
                  <a:lumMod val="60000"/>
                  <a:lumOff val="40000"/>
                  <a:alpha val="0"/>
                </a:schemeClr>
              </a:gs>
              <a:gs pos="99000">
                <a:schemeClr val="accent2">
                  <a:alpha val="94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37" name="Rectangle 36">
            <a:extLst>
              <a:ext uri="{FF2B5EF4-FFF2-40B4-BE49-F238E27FC236}">
                <a16:creationId xmlns:a16="http://schemas.microsoft.com/office/drawing/2014/main" id="{5C519481-97EE-45EB-B83B-AE5C46F3D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16759"/>
            <a:ext cx="8441142" cy="2389939"/>
          </a:xfrm>
          <a:prstGeom prst="rect">
            <a:avLst/>
          </a:prstGeom>
          <a:gradFill>
            <a:gsLst>
              <a:gs pos="0">
                <a:schemeClr val="accent6">
                  <a:alpha val="43000"/>
                </a:schemeClr>
              </a:gs>
              <a:gs pos="72000">
                <a:schemeClr val="accent5">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pic>
        <p:nvPicPr>
          <p:cNvPr id="5" name="Picture 4">
            <a:extLst>
              <a:ext uri="{FF2B5EF4-FFF2-40B4-BE49-F238E27FC236}">
                <a16:creationId xmlns:a16="http://schemas.microsoft.com/office/drawing/2014/main" id="{E04E093E-F305-6D33-FF93-2A6C2689892B}"/>
              </a:ext>
            </a:extLst>
          </p:cNvPr>
          <p:cNvPicPr>
            <a:picLocks noChangeAspect="1"/>
          </p:cNvPicPr>
          <p:nvPr/>
        </p:nvPicPr>
        <p:blipFill>
          <a:blip r:embed="rId3"/>
          <a:stretch>
            <a:fillRect/>
          </a:stretch>
        </p:blipFill>
        <p:spPr>
          <a:xfrm>
            <a:off x="6383332" y="1028700"/>
            <a:ext cx="4768149" cy="4617259"/>
          </a:xfrm>
          <a:prstGeom prst="rect">
            <a:avLst/>
          </a:prstGeom>
        </p:spPr>
      </p:pic>
    </p:spTree>
    <p:extLst>
      <p:ext uri="{BB962C8B-B14F-4D97-AF65-F5344CB8AC3E}">
        <p14:creationId xmlns:p14="http://schemas.microsoft.com/office/powerpoint/2010/main" val="1024648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14" name="Rectangle 13">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2" name="Freeform: Shape 21">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EVENTOS</a:t>
            </a:r>
          </a:p>
        </p:txBody>
      </p:sp>
      <p:pic>
        <p:nvPicPr>
          <p:cNvPr id="5" name="Content Placeholder 4">
            <a:extLst>
              <a:ext uri="{FF2B5EF4-FFF2-40B4-BE49-F238E27FC236}">
                <a16:creationId xmlns:a16="http://schemas.microsoft.com/office/drawing/2014/main" id="{2B581810-F531-22CF-F55B-3C330263965B}"/>
              </a:ext>
            </a:extLst>
          </p:cNvPr>
          <p:cNvPicPr>
            <a:picLocks noGrp="1" noChangeAspect="1"/>
          </p:cNvPicPr>
          <p:nvPr>
            <p:ph idx="1"/>
          </p:nvPr>
        </p:nvPicPr>
        <p:blipFill>
          <a:blip r:embed="rId3"/>
          <a:stretch>
            <a:fillRect/>
          </a:stretch>
        </p:blipFill>
        <p:spPr>
          <a:xfrm>
            <a:off x="5335919" y="2334258"/>
            <a:ext cx="5105400" cy="2876550"/>
          </a:xfrm>
        </p:spPr>
      </p:pic>
    </p:spTree>
    <p:extLst>
      <p:ext uri="{BB962C8B-B14F-4D97-AF65-F5344CB8AC3E}">
        <p14:creationId xmlns:p14="http://schemas.microsoft.com/office/powerpoint/2010/main" val="3938689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31" name="Rectangle 3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33" name="Rectangle 3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35" name="Rectangle 3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37" name="Rectangle 3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39" name="Rectangle 3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agentes</a:t>
            </a:r>
          </a:p>
        </p:txBody>
      </p:sp>
      <p:pic>
        <p:nvPicPr>
          <p:cNvPr id="5" name="Content Placeholder 4">
            <a:extLst>
              <a:ext uri="{FF2B5EF4-FFF2-40B4-BE49-F238E27FC236}">
                <a16:creationId xmlns:a16="http://schemas.microsoft.com/office/drawing/2014/main" id="{23B3F281-9ADF-193E-042B-5A6E18AD7865}"/>
              </a:ext>
            </a:extLst>
          </p:cNvPr>
          <p:cNvPicPr>
            <a:picLocks noGrp="1" noChangeAspect="1"/>
          </p:cNvPicPr>
          <p:nvPr>
            <p:ph idx="1"/>
          </p:nvPr>
        </p:nvPicPr>
        <p:blipFill>
          <a:blip r:embed="rId3"/>
          <a:stretch>
            <a:fillRect/>
          </a:stretch>
        </p:blipFill>
        <p:spPr>
          <a:xfrm>
            <a:off x="3380293" y="457200"/>
            <a:ext cx="5438138" cy="4407647"/>
          </a:xfrm>
          <a:prstGeom prst="rect">
            <a:avLst/>
          </a:prstGeom>
        </p:spPr>
      </p:pic>
    </p:spTree>
    <p:extLst>
      <p:ext uri="{BB962C8B-B14F-4D97-AF65-F5344CB8AC3E}">
        <p14:creationId xmlns:p14="http://schemas.microsoft.com/office/powerpoint/2010/main" val="1216824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44" name="Rectangle 4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useBgFill="1">
        <p:nvSpPr>
          <p:cNvPr id="46" name="Rectangle 45">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pic>
        <p:nvPicPr>
          <p:cNvPr id="3" name="Content Placeholder 2" descr="Organización de tareas con git - jrgonzalez.es">
            <a:extLst>
              <a:ext uri="{FF2B5EF4-FFF2-40B4-BE49-F238E27FC236}">
                <a16:creationId xmlns:a16="http://schemas.microsoft.com/office/drawing/2014/main" id="{AB7D4162-9F71-9EEC-E80A-2F3C50466D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0" y="-1824"/>
            <a:ext cx="12191980" cy="686551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50" name="Rectangle 49">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52" name="Rectangle 51">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54" name="Freeform: Shape 53">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a:solidFill>
                  <a:schemeClr val="bg1"/>
                </a:solidFill>
              </a:rPr>
              <a:t>demo</a:t>
            </a:r>
          </a:p>
        </p:txBody>
      </p:sp>
    </p:spTree>
    <p:extLst>
      <p:ext uri="{BB962C8B-B14F-4D97-AF65-F5344CB8AC3E}">
        <p14:creationId xmlns:p14="http://schemas.microsoft.com/office/powerpoint/2010/main" val="2473441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ow to Sync Forked Repositories Using Git or Github | by Soham Biswas |  Level Up Coding">
            <a:extLst>
              <a:ext uri="{FF2B5EF4-FFF2-40B4-BE49-F238E27FC236}">
                <a16:creationId xmlns:a16="http://schemas.microsoft.com/office/drawing/2014/main" id="{13ACD569-3449-ABC8-B6E5-E32F7CEAB0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20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798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How to use GitHub Actions secrets to hide your tokens and passwords example">
            <a:extLst>
              <a:ext uri="{FF2B5EF4-FFF2-40B4-BE49-F238E27FC236}">
                <a16:creationId xmlns:a16="http://schemas.microsoft.com/office/drawing/2014/main" id="{B203E39F-4845-D3FB-D035-F1E605B3EF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34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Organización de tareas con git - jrgonzalez.es">
            <a:extLst>
              <a:ext uri="{FF2B5EF4-FFF2-40B4-BE49-F238E27FC236}">
                <a16:creationId xmlns:a16="http://schemas.microsoft.com/office/drawing/2014/main" id="{C137AE78-40E9-60EE-369D-0B6EED51D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9" b="10516"/>
          <a:stretch/>
        </p:blipFill>
        <p:spPr bwMode="auto">
          <a:xfrm>
            <a:off x="20" y="10"/>
            <a:ext cx="12191979" cy="6857988"/>
          </a:xfrm>
          <a:prstGeom prst="rect">
            <a:avLst/>
          </a:prstGeom>
          <a:noFill/>
          <a:effectLst>
            <a:outerShdw blurRad="596900" dist="330200" dir="8820000" sx="87000" sy="87000" algn="ctr" rotWithShape="0">
              <a:srgbClr val="000000">
                <a:alpha val="29000"/>
              </a:srgbClr>
            </a:outerShdw>
          </a:effectLst>
          <a:extLst>
            <a:ext uri="{909E8E84-426E-40DD-AFC4-6F175D3DCCD1}">
              <a14:hiddenFill xmlns:a14="http://schemas.microsoft.com/office/drawing/2010/main">
                <a:solidFill>
                  <a:srgbClr val="FFFFFF"/>
                </a:solidFill>
              </a14:hiddenFill>
            </a:ext>
          </a:extLst>
        </p:spPr>
      </p:pic>
      <p:sp useBgFill="1">
        <p:nvSpPr>
          <p:cNvPr id="10" name="Rectangle 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86398"/>
            <a:ext cx="12192000" cy="1371599"/>
          </a:xfrm>
          <a:prstGeom prst="rect">
            <a:avLst/>
          </a:prstGeom>
          <a:ln>
            <a:noFill/>
          </a:ln>
          <a:effectLst>
            <a:outerShdw blurRad="190500" dist="38100" dir="162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589558" y="5778816"/>
            <a:ext cx="7015496" cy="786763"/>
          </a:xfrm>
        </p:spPr>
        <p:txBody>
          <a:bodyPr vert="horz" lIns="91440" tIns="45720" rIns="91440" bIns="45720" rtlCol="0" anchor="ctr">
            <a:normAutofit fontScale="90000"/>
          </a:bodyPr>
          <a:lstStyle/>
          <a:p>
            <a:pPr>
              <a:lnSpc>
                <a:spcPct val="90000"/>
              </a:lnSpc>
              <a:spcBef>
                <a:spcPct val="0"/>
              </a:spcBef>
            </a:pPr>
            <a:r>
              <a:rPr lang="en-US" sz="5300"/>
              <a:t>LABORATORIO 8</a:t>
            </a:r>
            <a:endParaRPr lang="en-US" sz="5300" dirty="0"/>
          </a:p>
        </p:txBody>
      </p:sp>
    </p:spTree>
    <p:extLst>
      <p:ext uri="{BB962C8B-B14F-4D97-AF65-F5344CB8AC3E}">
        <p14:creationId xmlns:p14="http://schemas.microsoft.com/office/powerpoint/2010/main" val="1129028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4107" name="Rectangle 4106">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sp>
        <p:nvSpPr>
          <p:cNvPr id="4109" name="Rectangle 4108">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49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Understand Dockerfile. Dockerfile is the basic concept for… | by Rocky Chen  | The Startup | Medium">
            <a:extLst>
              <a:ext uri="{FF2B5EF4-FFF2-40B4-BE49-F238E27FC236}">
                <a16:creationId xmlns:a16="http://schemas.microsoft.com/office/drawing/2014/main" id="{5634373F-4A24-8BFF-AB96-0A6E5FB518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01539" y="1668592"/>
            <a:ext cx="10588922" cy="3520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4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2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Rectangle 512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5139" name="Rectangle 513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122" name="Picture 2" descr="The Ultimate Docker Cheat Sheet | dockerlabs">
            <a:extLst>
              <a:ext uri="{FF2B5EF4-FFF2-40B4-BE49-F238E27FC236}">
                <a16:creationId xmlns:a16="http://schemas.microsoft.com/office/drawing/2014/main" id="{6A66A483-7E29-58FC-9FA9-3D05A80290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88039" y="643467"/>
            <a:ext cx="801592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8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s-ES"/>
          </a:p>
        </p:txBody>
      </p:sp>
      <p:sp>
        <p:nvSpPr>
          <p:cNvPr id="14" name="Rectangle 13">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s-ES"/>
          </a:p>
        </p:txBody>
      </p:sp>
      <p:pic>
        <p:nvPicPr>
          <p:cNvPr id="5" name="Marcador de contenido 4">
            <a:extLst>
              <a:ext uri="{FF2B5EF4-FFF2-40B4-BE49-F238E27FC236}">
                <a16:creationId xmlns:a16="http://schemas.microsoft.com/office/drawing/2014/main" id="{DECDDE09-898F-F2EC-EE46-9185F20845FF}"/>
              </a:ext>
            </a:extLst>
          </p:cNvPr>
          <p:cNvPicPr>
            <a:picLocks noGrp="1" noChangeAspect="1"/>
          </p:cNvPicPr>
          <p:nvPr>
            <p:ph idx="1"/>
          </p:nvPr>
        </p:nvPicPr>
        <p:blipFill>
          <a:blip r:embed="rId2"/>
          <a:stretch>
            <a:fillRect/>
          </a:stretch>
        </p:blipFill>
        <p:spPr>
          <a:xfrm>
            <a:off x="3442780" y="643467"/>
            <a:ext cx="5306440" cy="5571066"/>
          </a:xfrm>
          <a:prstGeom prst="rect">
            <a:avLst/>
          </a:prstGeom>
        </p:spPr>
      </p:pic>
    </p:spTree>
    <p:extLst>
      <p:ext uri="{BB962C8B-B14F-4D97-AF65-F5344CB8AC3E}">
        <p14:creationId xmlns:p14="http://schemas.microsoft.com/office/powerpoint/2010/main" val="3840827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412824"/>
      </a:dk2>
      <a:lt2>
        <a:srgbClr val="E2E7E8"/>
      </a:lt2>
      <a:accent1>
        <a:srgbClr val="C49791"/>
      </a:accent1>
      <a:accent2>
        <a:srgbClr val="BA9E7F"/>
      </a:accent2>
      <a:accent3>
        <a:srgbClr val="A7A57F"/>
      </a:accent3>
      <a:accent4>
        <a:srgbClr val="97AB75"/>
      </a:accent4>
      <a:accent5>
        <a:srgbClr val="8CAD83"/>
      </a:accent5>
      <a:accent6>
        <a:srgbClr val="78AF83"/>
      </a:accent6>
      <a:hlink>
        <a:srgbClr val="598C93"/>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GradientRiseVTI">
  <a:themeElements>
    <a:clrScheme name="AnalogousFromLightSeedLeftStep">
      <a:dk1>
        <a:srgbClr val="000000"/>
      </a:dk1>
      <a:lt1>
        <a:srgbClr val="FFFFFF"/>
      </a:lt1>
      <a:dk2>
        <a:srgbClr val="362441"/>
      </a:dk2>
      <a:lt2>
        <a:srgbClr val="E2E8E6"/>
      </a:lt2>
      <a:accent1>
        <a:srgbClr val="C696A8"/>
      </a:accent1>
      <a:accent2>
        <a:srgbClr val="BA7FAE"/>
      </a:accent2>
      <a:accent3>
        <a:srgbClr val="BC96C6"/>
      </a:accent3>
      <a:accent4>
        <a:srgbClr val="957FBA"/>
      </a:accent4>
      <a:accent5>
        <a:srgbClr val="9698C6"/>
      </a:accent5>
      <a:accent6>
        <a:srgbClr val="7F9ABA"/>
      </a:accent6>
      <a:hlink>
        <a:srgbClr val="578F7A"/>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3.xml><?xml version="1.0" encoding="utf-8"?>
<a:theme xmlns:a="http://schemas.openxmlformats.org/drawingml/2006/main" name="Chronicl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TotalTime>
  <Words>6429</Words>
  <Application>Microsoft Office PowerPoint</Application>
  <PresentationFormat>Panorámica</PresentationFormat>
  <Paragraphs>310</Paragraphs>
  <Slides>68</Slides>
  <Notes>22</Notes>
  <HiddenSlides>0</HiddenSlides>
  <MMClips>0</MMClips>
  <ScaleCrop>false</ScaleCrop>
  <HeadingPairs>
    <vt:vector size="6" baseType="variant">
      <vt:variant>
        <vt:lpstr>Fuentes usadas</vt:lpstr>
      </vt:variant>
      <vt:variant>
        <vt:i4>18</vt:i4>
      </vt:variant>
      <vt:variant>
        <vt:lpstr>Tema</vt:lpstr>
      </vt:variant>
      <vt:variant>
        <vt:i4>3</vt:i4>
      </vt:variant>
      <vt:variant>
        <vt:lpstr>Títulos de diapositiva</vt:lpstr>
      </vt:variant>
      <vt:variant>
        <vt:i4>68</vt:i4>
      </vt:variant>
    </vt:vector>
  </HeadingPairs>
  <TitlesOfParts>
    <vt:vector size="89" baseType="lpstr">
      <vt:lpstr>-apple-system</vt:lpstr>
      <vt:lpstr>Aptos</vt:lpstr>
      <vt:lpstr>Arial</vt:lpstr>
      <vt:lpstr>Avenir Next LT Pro</vt:lpstr>
      <vt:lpstr>Avenir Next LT Pro Light</vt:lpstr>
      <vt:lpstr>Calibri</vt:lpstr>
      <vt:lpstr>Calisto MT</vt:lpstr>
      <vt:lpstr>Charlie Display</vt:lpstr>
      <vt:lpstr>Charlie Text</vt:lpstr>
      <vt:lpstr>Garamond</vt:lpstr>
      <vt:lpstr>inherit</vt:lpstr>
      <vt:lpstr>Mulish</vt:lpstr>
      <vt:lpstr>open sans</vt:lpstr>
      <vt:lpstr>OpenSansRegular</vt:lpstr>
      <vt:lpstr>Roboto</vt:lpstr>
      <vt:lpstr>Söhne</vt:lpstr>
      <vt:lpstr>Tw Cen MT</vt:lpstr>
      <vt:lpstr>Univers Condensed</vt:lpstr>
      <vt:lpstr>SavonVTI</vt:lpstr>
      <vt:lpstr>GradientRiseVTI</vt:lpstr>
      <vt:lpstr>ChronicleVTI</vt:lpstr>
      <vt:lpstr>DOCKER</vt:lpstr>
      <vt:lpstr>Presentación de PowerPoint</vt:lpstr>
      <vt:lpstr>Presentación de PowerPoint</vt:lpstr>
      <vt:lpstr>Presentación de PowerPoint</vt:lpstr>
      <vt:lpstr>DEMO</vt:lpstr>
      <vt:lpstr>LABORATORIO 1</vt:lpstr>
      <vt:lpstr>Presentación de PowerPoint</vt:lpstr>
      <vt:lpstr>Presentación de PowerPoint</vt:lpstr>
      <vt:lpstr>Presentación de PowerPoint</vt:lpstr>
      <vt:lpstr>LABORATORIO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NAMESPACE</vt:lpstr>
      <vt:lpstr>CGROUPS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LABORATORIO 3</vt:lpstr>
      <vt:lpstr>LABORATORIO 4</vt:lpstr>
      <vt:lpstr>Presentación de PowerPoint</vt:lpstr>
      <vt:lpstr>Presentación de PowerPoint</vt:lpstr>
      <vt:lpstr>Presentación de PowerPoint</vt:lpstr>
      <vt:lpstr>LABORATORIO 5</vt:lpstr>
      <vt:lpstr>LABS</vt:lpstr>
      <vt:lpstr>Presentación de PowerPoint</vt:lpstr>
      <vt:lpstr>DOCKER NETWORK</vt:lpstr>
      <vt:lpstr>REDES PREDETERMINADAS</vt:lpstr>
      <vt:lpstr>Presentación de PowerPoint</vt:lpstr>
      <vt:lpstr>BRIDGE</vt:lpstr>
      <vt:lpstr>Presentación de PowerPoint</vt:lpstr>
      <vt:lpstr>LABORATORIO</vt:lpstr>
      <vt:lpstr>Presentación de PowerPoint</vt:lpstr>
      <vt:lpstr>Presentación de PowerPoint</vt:lpstr>
      <vt:lpstr>Presentación de PowerPoint</vt:lpstr>
      <vt:lpstr>Presentación de PowerPoint</vt:lpstr>
      <vt:lpstr>Presentación de PowerPoint</vt:lpstr>
      <vt:lpstr>Presentación de PowerPoint</vt:lpstr>
      <vt:lpstr>LABORATORIO</vt:lpstr>
      <vt:lpstr>Presentación de PowerPoint</vt:lpstr>
      <vt:lpstr>Presentación de PowerPoint</vt:lpstr>
      <vt:lpstr>Presentación de PowerPoint</vt:lpstr>
      <vt:lpstr>Presentación de PowerPoint</vt:lpstr>
      <vt:lpstr>LABORATORIO 6</vt:lpstr>
      <vt:lpstr>LABORATORIO 7</vt:lpstr>
      <vt:lpstr>Ci/cd</vt:lpstr>
      <vt:lpstr>Github actions</vt:lpstr>
      <vt:lpstr>Los componentes de github actions</vt:lpstr>
      <vt:lpstr>sintaxis</vt:lpstr>
      <vt:lpstr>EVENTOS</vt:lpstr>
      <vt:lpstr>agentes</vt:lpstr>
      <vt:lpstr>demo</vt:lpstr>
      <vt:lpstr>Presentación de PowerPoint</vt:lpstr>
      <vt:lpstr>Presentación de PowerPoint</vt:lpstr>
      <vt:lpstr>LABORATORIO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lop</dc:creator>
  <cp:lastModifiedBy>jorge lop</cp:lastModifiedBy>
  <cp:revision>3</cp:revision>
  <dcterms:created xsi:type="dcterms:W3CDTF">2024-11-04T10:37:43Z</dcterms:created>
  <dcterms:modified xsi:type="dcterms:W3CDTF">2024-12-16T11:43:04Z</dcterms:modified>
</cp:coreProperties>
</file>